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994" r:id="rId3"/>
    <p:sldId id="998" r:id="rId4"/>
    <p:sldId id="258" r:id="rId5"/>
    <p:sldId id="1005" r:id="rId6"/>
    <p:sldId id="1006" r:id="rId7"/>
    <p:sldId id="1003" r:id="rId8"/>
    <p:sldId id="1008" r:id="rId9"/>
    <p:sldId id="1009" r:id="rId10"/>
    <p:sldId id="1007" r:id="rId11"/>
    <p:sldId id="1012" r:id="rId12"/>
    <p:sldId id="268" r:id="rId13"/>
    <p:sldId id="1011" r:id="rId14"/>
    <p:sldId id="1004" r:id="rId15"/>
    <p:sldId id="1013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99" y="1947885"/>
            <a:ext cx="4178341" cy="41783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390" y="1612894"/>
            <a:ext cx="9145974" cy="2674189"/>
          </a:xfrm>
        </p:spPr>
        <p:txBody>
          <a:bodyPr/>
          <a:lstStyle/>
          <a:p>
            <a:br>
              <a:rPr lang="en-US" sz="44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800" i="1" dirty="0">
                <a:solidFill>
                  <a:schemeClr val="bg1">
                    <a:lumMod val="85000"/>
                  </a:schemeClr>
                </a:solidFill>
              </a:rPr>
              <a:t>the California “sustainable insurance strategy”</a:t>
            </a:r>
            <a:br>
              <a:rPr lang="en-US" sz="2800" i="1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800" i="1" dirty="0">
                <a:solidFill>
                  <a:schemeClr val="bg1">
                    <a:lumMod val="85000"/>
                  </a:schemeClr>
                </a:solidFill>
              </a:rPr>
              <a:t>what is it &amp; can we achieve it?</a:t>
            </a:r>
            <a:br>
              <a:rPr lang="en-US" sz="2800" i="1" dirty="0">
                <a:solidFill>
                  <a:schemeClr val="bg1">
                    <a:lumMod val="85000"/>
                  </a:schemeClr>
                </a:solidFill>
              </a:rPr>
            </a:br>
            <a:br>
              <a:rPr lang="en-US" sz="3200" i="1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400" dirty="0"/>
              <a:t>November 12, 2024</a:t>
            </a:r>
            <a:br>
              <a:rPr lang="en-US" sz="2400" dirty="0"/>
            </a:br>
            <a:r>
              <a:rPr lang="en-US" sz="2400" dirty="0"/>
              <a:t>Senator </a:t>
            </a:r>
            <a:r>
              <a:rPr lang="en-US" sz="2400" dirty="0" err="1"/>
              <a:t>rosilicie</a:t>
            </a:r>
            <a:r>
              <a:rPr lang="en-US" sz="2400" dirty="0"/>
              <a:t> Ochoa </a:t>
            </a:r>
            <a:r>
              <a:rPr lang="en-US" sz="2400" dirty="0" err="1"/>
              <a:t>bogh</a:t>
            </a:r>
            <a:br>
              <a:rPr lang="en-US" sz="2400" dirty="0"/>
            </a:br>
            <a:br>
              <a:rPr lang="en-US" sz="2400" dirty="0"/>
            </a:br>
            <a:r>
              <a:rPr lang="en-US" sz="2400" i="1" dirty="0"/>
              <a:t>Town Hall</a:t>
            </a:r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0746" y="4565053"/>
            <a:ext cx="5705453" cy="1839143"/>
          </a:xfrm>
        </p:spPr>
        <p:txBody>
          <a:bodyPr>
            <a:normAutofit/>
          </a:bodyPr>
          <a:lstStyle/>
          <a:p>
            <a:endParaRPr lang="en-US"/>
          </a:p>
          <a:p>
            <a:pPr algn="l"/>
            <a:r>
              <a:rPr lang="en-US"/>
              <a:t>Rex Frazier, President</a:t>
            </a:r>
          </a:p>
          <a:p>
            <a:pPr algn="l"/>
            <a:r>
              <a:rPr lang="en-US"/>
              <a:t>Personal Insurance Federation of CA</a:t>
            </a:r>
          </a:p>
          <a:p>
            <a:endParaRPr lang="en-US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62871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A80A4-CC7C-D2C7-3227-BA4A84FD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148" y="233895"/>
            <a:ext cx="9601200" cy="1485900"/>
          </a:xfrm>
        </p:spPr>
        <p:txBody>
          <a:bodyPr/>
          <a:lstStyle/>
          <a:p>
            <a:r>
              <a:rPr lang="en-US" sz="4400" u="sng"/>
              <a:t>Hazard Reduction (property)</a:t>
            </a:r>
            <a:endParaRPr lang="en-US" sz="2800" i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F109D-7FDC-8748-BE27-49ADB6F90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475" y="1417955"/>
            <a:ext cx="10659374" cy="4866017"/>
          </a:xfrm>
        </p:spPr>
        <p:txBody>
          <a:bodyPr>
            <a:normAutofit/>
          </a:bodyPr>
          <a:lstStyle/>
          <a:p>
            <a:endParaRPr lang="en-US" sz="4000"/>
          </a:p>
          <a:p>
            <a:r>
              <a:rPr lang="en-US" sz="4000"/>
              <a:t>Important Upcoming Work by IBHS: “Wildfire Prepared Community”</a:t>
            </a:r>
          </a:p>
        </p:txBody>
      </p:sp>
    </p:spTree>
    <p:extLst>
      <p:ext uri="{BB962C8B-B14F-4D97-AF65-F5344CB8AC3E}">
        <p14:creationId xmlns:p14="http://schemas.microsoft.com/office/powerpoint/2010/main" val="2964193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A80A4-CC7C-D2C7-3227-BA4A84FD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585" y="164968"/>
            <a:ext cx="11244889" cy="1485900"/>
          </a:xfrm>
        </p:spPr>
        <p:txBody>
          <a:bodyPr/>
          <a:lstStyle/>
          <a:p>
            <a:r>
              <a:rPr lang="en-US" sz="4400" u="sng">
                <a:solidFill>
                  <a:schemeClr val="tx2"/>
                </a:solidFill>
              </a:rPr>
              <a:t>Is the CA </a:t>
            </a:r>
            <a:r>
              <a:rPr lang="en-US" u="sng"/>
              <a:t>HO Market Currently </a:t>
            </a:r>
            <a:r>
              <a:rPr lang="en-US" sz="4400" u="sng">
                <a:solidFill>
                  <a:schemeClr val="tx2"/>
                </a:solidFill>
              </a:rPr>
              <a:t>“Sustainable”?</a:t>
            </a:r>
            <a:endParaRPr lang="en-US" sz="2800" i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F109D-7FDC-8748-BE27-49ADB6F90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596" y="1650868"/>
            <a:ext cx="10659374" cy="4866017"/>
          </a:xfrm>
        </p:spPr>
        <p:txBody>
          <a:bodyPr>
            <a:normAutofit/>
          </a:bodyPr>
          <a:lstStyle/>
          <a:p>
            <a:endParaRPr lang="en-US" sz="4000"/>
          </a:p>
          <a:p>
            <a:r>
              <a:rPr lang="en-US" sz="4000"/>
              <a:t>Not under current CA rules and practice.</a:t>
            </a:r>
          </a:p>
        </p:txBody>
      </p:sp>
    </p:spTree>
    <p:extLst>
      <p:ext uri="{BB962C8B-B14F-4D97-AF65-F5344CB8AC3E}">
        <p14:creationId xmlns:p14="http://schemas.microsoft.com/office/powerpoint/2010/main" val="3531434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3FBC-C723-45B9-A95F-064AB4896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206" y="99619"/>
            <a:ext cx="9601200" cy="1047694"/>
          </a:xfrm>
        </p:spPr>
        <p:txBody>
          <a:bodyPr>
            <a:normAutofit fontScale="90000"/>
          </a:bodyPr>
          <a:lstStyle/>
          <a:p>
            <a:r>
              <a:rPr lang="en-US" sz="4400">
                <a:solidFill>
                  <a:schemeClr val="tx2"/>
                </a:solidFill>
              </a:rPr>
              <a:t>What is the Commissioner’s Strategy? </a:t>
            </a:r>
            <a:br>
              <a:rPr lang="en-US" sz="4400">
                <a:solidFill>
                  <a:schemeClr val="tx2"/>
                </a:solidFill>
              </a:rPr>
            </a:br>
            <a:r>
              <a:rPr lang="en-US" sz="3200" i="1"/>
              <a:t>The “Sustainable Insurance Strategy”</a:t>
            </a:r>
            <a:endParaRPr lang="en-US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FDDF3-4873-44EF-9AA1-049A22B6B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290" y="1308683"/>
            <a:ext cx="10737908" cy="5549317"/>
          </a:xfrm>
        </p:spPr>
        <p:txBody>
          <a:bodyPr>
            <a:noAutofit/>
          </a:bodyPr>
          <a:lstStyle/>
          <a:p>
            <a:r>
              <a:rPr lang="en-US" sz="2200" u="sng"/>
              <a:t>Modern Rating Practices in Exchange for Growth in Higher Risk Areas</a:t>
            </a:r>
          </a:p>
          <a:p>
            <a:pPr lvl="1"/>
            <a:r>
              <a:rPr lang="en-US" sz="2200"/>
              <a:t>Use of Modeling and Reinsurance in Rate Filings</a:t>
            </a:r>
            <a:endParaRPr lang="en-US" sz="2200" i="0"/>
          </a:p>
          <a:p>
            <a:pPr lvl="1"/>
            <a:r>
              <a:rPr lang="en-US" sz="2200"/>
              <a:t>Maintain market share in “distressed areas”</a:t>
            </a:r>
          </a:p>
          <a:p>
            <a:pPr lvl="1"/>
            <a:r>
              <a:rPr lang="en-US" sz="2200"/>
              <a:t>Address FAIR Plan “depopulation.” What is the status of the “Clearinghouse.”</a:t>
            </a:r>
          </a:p>
          <a:p>
            <a:r>
              <a:rPr lang="en-US" sz="2200" i="0" u="sng"/>
              <a:t>FAIR Plan Financial Peril</a:t>
            </a:r>
            <a:endParaRPr lang="en-US" sz="2200" i="0"/>
          </a:p>
          <a:p>
            <a:pPr lvl="1"/>
            <a:r>
              <a:rPr lang="en-US" sz="2200"/>
              <a:t>What happens after a large FAIR Plan assessment? Is CIGA a model?</a:t>
            </a:r>
          </a:p>
          <a:p>
            <a:r>
              <a:rPr lang="en-US" sz="2200" i="0" u="sng"/>
              <a:t>Faster Rate Approvals – What happened to this part of the “Strategy”?</a:t>
            </a:r>
          </a:p>
          <a:p>
            <a:pPr lvl="1"/>
            <a:r>
              <a:rPr lang="en-US" sz="2200" i="0"/>
              <a:t>60-30-30</a:t>
            </a:r>
          </a:p>
          <a:p>
            <a:pPr lvl="1"/>
            <a:r>
              <a:rPr lang="en-US" sz="2200" i="0"/>
              <a:t>CDI Data Reconciliation Tools</a:t>
            </a:r>
          </a:p>
          <a:p>
            <a:r>
              <a:rPr lang="en-US" sz="2200" i="0" u="sng"/>
              <a:t>Intervenors? </a:t>
            </a:r>
          </a:p>
          <a:p>
            <a:pPr lvl="1"/>
            <a:r>
              <a:rPr lang="en-US" sz="2200" i="0"/>
              <a:t>Require more specificity in petitions, closer attention to “substantial contribution”</a:t>
            </a:r>
          </a:p>
          <a:p>
            <a:r>
              <a:rPr lang="en-US" sz="2200" i="0" u="sng"/>
              <a:t>Administrative Hearings</a:t>
            </a:r>
          </a:p>
          <a:p>
            <a:pPr lvl="1"/>
            <a:r>
              <a:rPr lang="en-US" sz="2200" i="0"/>
              <a:t>Rules for Settlement and Appointment </a:t>
            </a:r>
          </a:p>
        </p:txBody>
      </p:sp>
    </p:spTree>
    <p:extLst>
      <p:ext uri="{BB962C8B-B14F-4D97-AF65-F5344CB8AC3E}">
        <p14:creationId xmlns:p14="http://schemas.microsoft.com/office/powerpoint/2010/main" val="501700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3FBC-C723-45B9-A95F-064AB4896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206" y="99619"/>
            <a:ext cx="9601200" cy="1047694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Any Progress?</a:t>
            </a:r>
            <a:endParaRPr lang="en-US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FDDF3-4873-44EF-9AA1-049A22B6B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893" y="806740"/>
            <a:ext cx="5300814" cy="5818347"/>
          </a:xfrm>
        </p:spPr>
        <p:txBody>
          <a:bodyPr>
            <a:noAutofit/>
          </a:bodyPr>
          <a:lstStyle/>
          <a:p>
            <a:r>
              <a:rPr lang="en-US" u="sng"/>
              <a:t>Reinsurance</a:t>
            </a:r>
            <a:endParaRPr lang="en-US"/>
          </a:p>
          <a:p>
            <a:pPr lvl="1"/>
            <a:r>
              <a:rPr lang="en-US" i="0"/>
              <a:t>CDI outlined concept in August, 2024 to use cat bond returns as a basis for inferring reinsurance costs</a:t>
            </a:r>
          </a:p>
          <a:p>
            <a:r>
              <a:rPr lang="en-US" u="sng"/>
              <a:t>Rate Approval Times</a:t>
            </a:r>
          </a:p>
          <a:p>
            <a:pPr lvl="1"/>
            <a:r>
              <a:rPr lang="en-US" i="0"/>
              <a:t>CDI issued bulletin on 60-30-30, tied to implementation of data reconciliation tool</a:t>
            </a:r>
          </a:p>
          <a:p>
            <a:r>
              <a:rPr lang="en-US" u="sng"/>
              <a:t>Intervenors</a:t>
            </a:r>
            <a:endParaRPr lang="en-US"/>
          </a:p>
          <a:p>
            <a:pPr lvl="1"/>
            <a:r>
              <a:rPr lang="en-US" i="0"/>
              <a:t>Recent Petition Rejections re Application Specific Issues &amp; Fees</a:t>
            </a:r>
          </a:p>
          <a:p>
            <a:pPr lvl="1"/>
            <a:r>
              <a:rPr lang="en-US" i="0"/>
              <a:t>Compensation Questions/Denials</a:t>
            </a:r>
          </a:p>
          <a:p>
            <a:r>
              <a:rPr lang="en-US" u="sng"/>
              <a:t>Complete Rate Application Definition</a:t>
            </a:r>
            <a:endParaRPr lang="en-US"/>
          </a:p>
          <a:p>
            <a:pPr lvl="1"/>
            <a:r>
              <a:rPr lang="en-US" i="0"/>
              <a:t>Unclear whether CDI will change current definition of “complete”</a:t>
            </a:r>
          </a:p>
          <a:p>
            <a:pPr lvl="1"/>
            <a:endParaRPr lang="en-US" sz="1600" i="0"/>
          </a:p>
          <a:p>
            <a:pPr lvl="1"/>
            <a:endParaRPr lang="en-US" sz="1600" i="0"/>
          </a:p>
          <a:p>
            <a:pPr lvl="1"/>
            <a:endParaRPr lang="en-US" sz="2200" i="0" u="sng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4B43EB-BA04-4C8F-D92F-8674472C8E6E}"/>
              </a:ext>
            </a:extLst>
          </p:cNvPr>
          <p:cNvSpPr txBox="1">
            <a:spLocks/>
          </p:cNvSpPr>
          <p:nvPr/>
        </p:nvSpPr>
        <p:spPr>
          <a:xfrm>
            <a:off x="1062606" y="806741"/>
            <a:ext cx="5300814" cy="57234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/>
              <a:t>Modeled Losses</a:t>
            </a:r>
          </a:p>
          <a:p>
            <a:pPr lvl="1"/>
            <a:r>
              <a:rPr lang="en-US" i="0"/>
              <a:t>CDI Workshop in April, 2024</a:t>
            </a:r>
          </a:p>
          <a:p>
            <a:pPr lvl="1"/>
            <a:r>
              <a:rPr lang="en-US" i="0"/>
              <a:t>Formal hearing in Sept, 2024</a:t>
            </a:r>
          </a:p>
          <a:p>
            <a:pPr lvl="1"/>
            <a:r>
              <a:rPr lang="en-US" i="0"/>
              <a:t>Technical questions loom, particularly the PRID</a:t>
            </a:r>
          </a:p>
          <a:p>
            <a:r>
              <a:rPr lang="en-US" u="sng"/>
              <a:t>“Distressed Areas</a:t>
            </a:r>
            <a:r>
              <a:rPr lang="en-US"/>
              <a:t>”</a:t>
            </a:r>
          </a:p>
          <a:p>
            <a:pPr lvl="1"/>
            <a:r>
              <a:rPr lang="en-US" i="0"/>
              <a:t>CDI Workshop in June, 2024</a:t>
            </a:r>
          </a:p>
          <a:p>
            <a:pPr lvl="1"/>
            <a:r>
              <a:rPr lang="en-US" i="0"/>
              <a:t>Integrated into Modeled Loss rule</a:t>
            </a:r>
          </a:p>
          <a:p>
            <a:r>
              <a:rPr lang="en-US" u="sng"/>
              <a:t>FAIR Plan</a:t>
            </a:r>
            <a:endParaRPr lang="en-US"/>
          </a:p>
          <a:p>
            <a:pPr lvl="1"/>
            <a:r>
              <a:rPr lang="en-US" i="0"/>
              <a:t>CDI Signed Stipulation with FAIR Plan in Aug, 2024</a:t>
            </a:r>
          </a:p>
          <a:p>
            <a:pPr lvl="1"/>
            <a:r>
              <a:rPr lang="en-US" i="0"/>
              <a:t>Issued Bulletin outlining FAIR Plan participants’ partial/full recoupment of assessments</a:t>
            </a:r>
          </a:p>
          <a:p>
            <a:endParaRPr lang="en-US" sz="1600" u="sng"/>
          </a:p>
          <a:p>
            <a:pPr lvl="1"/>
            <a:endParaRPr lang="en-US" sz="2200" i="0" u="sng"/>
          </a:p>
        </p:txBody>
      </p:sp>
    </p:spTree>
    <p:extLst>
      <p:ext uri="{BB962C8B-B14F-4D97-AF65-F5344CB8AC3E}">
        <p14:creationId xmlns:p14="http://schemas.microsoft.com/office/powerpoint/2010/main" val="3927431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BDACE8-B836-74E6-9B1C-E112862ED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058D-C570-C2FD-27BC-3D2FB38B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206" y="99619"/>
            <a:ext cx="9601200" cy="1047694"/>
          </a:xfrm>
        </p:spPr>
        <p:txBody>
          <a:bodyPr>
            <a:normAutofit fontScale="90000"/>
          </a:bodyPr>
          <a:lstStyle/>
          <a:p>
            <a:r>
              <a:rPr lang="en-US"/>
              <a:t>What about the Long Term: Mitigation?</a:t>
            </a:r>
            <a:br>
              <a:rPr lang="en-US"/>
            </a:br>
            <a:endParaRPr lang="en-US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4F0C9-9977-F192-C048-84EC37ED5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290" y="1308683"/>
            <a:ext cx="10737908" cy="5549317"/>
          </a:xfrm>
        </p:spPr>
        <p:txBody>
          <a:bodyPr>
            <a:noAutofit/>
          </a:bodyPr>
          <a:lstStyle/>
          <a:p>
            <a:r>
              <a:rPr lang="en-US" sz="2200" u="sng"/>
              <a:t>The Science of Fire Mitigation is Getting Better, But Not Settled</a:t>
            </a:r>
          </a:p>
          <a:p>
            <a:pPr lvl="1"/>
            <a:r>
              <a:rPr lang="en-US" sz="2200"/>
              <a:t>Insurance Institute for Business and Home Safety (IBHS)</a:t>
            </a:r>
            <a:r>
              <a:rPr lang="en-US" sz="2200" i="0"/>
              <a:t> is the primary research organization that influences insurer filings. </a:t>
            </a:r>
          </a:p>
          <a:p>
            <a:pPr lvl="1"/>
            <a:r>
              <a:rPr lang="en-US" sz="2200" b="1" i="0"/>
              <a:t>“Wildfire Prepared Home” </a:t>
            </a:r>
            <a:r>
              <a:rPr lang="en-US" sz="2200" i="0"/>
              <a:t>provides parcel-level guidance</a:t>
            </a:r>
          </a:p>
          <a:p>
            <a:r>
              <a:rPr lang="en-US" sz="2200" i="0" u="sng"/>
              <a:t>What Is Getting Recognized by Insurers?</a:t>
            </a:r>
          </a:p>
          <a:p>
            <a:pPr lvl="1"/>
            <a:r>
              <a:rPr lang="en-US" sz="2200" i="0"/>
              <a:t>Building year of home (if older, compliance with California WUI Building Code, Chapter 7A</a:t>
            </a:r>
          </a:p>
          <a:p>
            <a:pPr lvl="1"/>
            <a:r>
              <a:rPr lang="en-US" sz="2200" i="0"/>
              <a:t>Parcel level actions consistent with IBHS research</a:t>
            </a:r>
          </a:p>
          <a:p>
            <a:pPr lvl="1"/>
            <a:r>
              <a:rPr lang="en-US" sz="2200" i="0"/>
              <a:t>If home is in community with mitigation commitment (e.g., Firewise)</a:t>
            </a:r>
          </a:p>
          <a:p>
            <a:pPr lvl="1"/>
            <a:r>
              <a:rPr lang="en-US" sz="2200" i="0"/>
              <a:t>CDI Regulations are contrary to IBHS Wildfire Prepared Home standards</a:t>
            </a:r>
          </a:p>
          <a:p>
            <a:r>
              <a:rPr lang="en-US" sz="2200" i="0" u="sng"/>
              <a:t>What Is Next?</a:t>
            </a:r>
            <a:r>
              <a:rPr lang="en-US" sz="2200" i="0"/>
              <a:t> </a:t>
            </a:r>
          </a:p>
          <a:p>
            <a:pPr lvl="1"/>
            <a:r>
              <a:rPr lang="en-US" sz="2200" i="0"/>
              <a:t>Standards for Community Mitigation</a:t>
            </a:r>
          </a:p>
        </p:txBody>
      </p:sp>
    </p:spTree>
    <p:extLst>
      <p:ext uri="{BB962C8B-B14F-4D97-AF65-F5344CB8AC3E}">
        <p14:creationId xmlns:p14="http://schemas.microsoft.com/office/powerpoint/2010/main" val="404607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BDACE8-B836-74E6-9B1C-E112862ED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058D-C570-C2FD-27BC-3D2FB38B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206" y="99619"/>
            <a:ext cx="9601200" cy="702638"/>
          </a:xfrm>
        </p:spPr>
        <p:txBody>
          <a:bodyPr>
            <a:normAutofit fontScale="90000"/>
          </a:bodyPr>
          <a:lstStyle/>
          <a:p>
            <a:r>
              <a:rPr lang="en-US" sz="4400" u="sng">
                <a:solidFill>
                  <a:schemeClr val="tx2"/>
                </a:solidFill>
              </a:rPr>
              <a:t>What Should the Next Priorities Be?</a:t>
            </a:r>
            <a:br>
              <a:rPr lang="en-US"/>
            </a:br>
            <a:endParaRPr lang="en-US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4F0C9-9977-F192-C048-84EC37ED5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957" y="654341"/>
            <a:ext cx="10737908" cy="6203659"/>
          </a:xfrm>
        </p:spPr>
        <p:txBody>
          <a:bodyPr>
            <a:noAutofit/>
          </a:bodyPr>
          <a:lstStyle/>
          <a:p>
            <a:r>
              <a:rPr lang="en-US" u="sng"/>
              <a:t>Reduce Friction in Rate Reviews</a:t>
            </a:r>
          </a:p>
          <a:p>
            <a:pPr lvl="1"/>
            <a:r>
              <a:rPr lang="en-US" i="0"/>
              <a:t>Published Inputs for Trend and Development?</a:t>
            </a:r>
          </a:p>
          <a:p>
            <a:pPr lvl="1"/>
            <a:r>
              <a:rPr lang="en-US" i="0"/>
              <a:t>Interim Rates?</a:t>
            </a:r>
          </a:p>
          <a:p>
            <a:pPr lvl="1"/>
            <a:r>
              <a:rPr lang="en-US" i="0"/>
              <a:t>“Most Actuarially Sound”</a:t>
            </a:r>
          </a:p>
          <a:p>
            <a:pPr lvl="1"/>
            <a:r>
              <a:rPr lang="en-US" i="0"/>
              <a:t>Improvement to 60-30-30</a:t>
            </a:r>
          </a:p>
          <a:p>
            <a:pPr lvl="1"/>
            <a:r>
              <a:rPr lang="en-US" i="0"/>
              <a:t>Eliminate Non-Rate Matters from Rate Review Process</a:t>
            </a:r>
          </a:p>
          <a:p>
            <a:pPr lvl="1"/>
            <a:r>
              <a:rPr lang="en-US" i="0"/>
              <a:t>Clear Filing Standards / Eliminate Redundancies in Rate Review</a:t>
            </a:r>
          </a:p>
          <a:p>
            <a:r>
              <a:rPr lang="en-US" i="0" u="sng"/>
              <a:t>Intervention</a:t>
            </a:r>
          </a:p>
          <a:p>
            <a:pPr lvl="1"/>
            <a:r>
              <a:rPr lang="en-US" i="0"/>
              <a:t>Previous Definition of “Proceeding” with Pre-Proceeding Compensation</a:t>
            </a:r>
          </a:p>
          <a:p>
            <a:pPr lvl="1"/>
            <a:r>
              <a:rPr lang="en-US" i="0"/>
              <a:t>Requirements for Petitions (non-duplication / novel)</a:t>
            </a:r>
          </a:p>
          <a:p>
            <a:pPr lvl="1"/>
            <a:r>
              <a:rPr lang="en-US" i="0"/>
              <a:t>Requirements for “Substantial Contribution” – Winner Pays?</a:t>
            </a:r>
          </a:p>
          <a:p>
            <a:r>
              <a:rPr lang="en-US" i="0" u="sng"/>
              <a:t>Administrative Hearings</a:t>
            </a:r>
          </a:p>
          <a:p>
            <a:pPr lvl="1"/>
            <a:r>
              <a:rPr lang="en-US" i="0"/>
              <a:t>Have Real Relevancy Standards and Issue Limitation</a:t>
            </a:r>
          </a:p>
          <a:p>
            <a:r>
              <a:rPr lang="en-US" i="0" u="sng"/>
              <a:t>Telematics</a:t>
            </a:r>
            <a:endParaRPr lang="en-US" i="0"/>
          </a:p>
          <a:p>
            <a:pPr lvl="1"/>
            <a:r>
              <a:rPr lang="en-US" i="0"/>
              <a:t>ACR 224, First Mandatory Factor</a:t>
            </a:r>
          </a:p>
          <a:p>
            <a:r>
              <a:rPr lang="en-US" u="sng"/>
              <a:t>Super Group</a:t>
            </a:r>
            <a:endParaRPr lang="en-US" i="0" u="sng"/>
          </a:p>
          <a:p>
            <a:pPr lvl="1"/>
            <a:endParaRPr lang="en-US" sz="2200" i="0" u="sng"/>
          </a:p>
        </p:txBody>
      </p:sp>
    </p:spTree>
    <p:extLst>
      <p:ext uri="{BB962C8B-B14F-4D97-AF65-F5344CB8AC3E}">
        <p14:creationId xmlns:p14="http://schemas.microsoft.com/office/powerpoint/2010/main" val="3400366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1AB02BB-D77B-4C1D-80D7-8BDD6A015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5E602A-53EB-4CB1-9633-3EC058740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0824" y="685800"/>
            <a:ext cx="6176776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/>
              <a:t>Agenda: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899" y="2554112"/>
            <a:ext cx="1749776" cy="1749776"/>
          </a:xfrm>
          <a:prstGeom prst="rect">
            <a:avLst/>
          </a:prstGeom>
          <a:ln>
            <a:noFill/>
          </a:ln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832F3F2-2294-4A8D-ABDC-234B853C7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304" y="1428750"/>
            <a:ext cx="7443537" cy="5135952"/>
          </a:xfrm>
        </p:spPr>
        <p:txBody>
          <a:bodyPr vert="horz" lIns="91440" tIns="45720" rIns="91440" bIns="45720" rtlCol="0">
            <a:normAutofit/>
          </a:bodyPr>
          <a:lstStyle/>
          <a:p>
            <a:pPr indent="-384048" algn="l">
              <a:lnSpc>
                <a:spcPct val="94000"/>
              </a:lnSpc>
              <a:spcAft>
                <a:spcPts val="200"/>
              </a:spcAft>
            </a:pPr>
            <a:endParaRPr lang="en-US">
              <a:solidFill>
                <a:schemeClr val="tx2"/>
              </a:solidFill>
            </a:endParaRPr>
          </a:p>
          <a:p>
            <a:pPr marL="73152" indent="-457200" algn="l">
              <a:lnSpc>
                <a:spcPct val="94000"/>
              </a:lnSpc>
              <a:spcAft>
                <a:spcPts val="200"/>
              </a:spcAft>
              <a:buAutoNum type="arabicParenR"/>
            </a:pPr>
            <a:r>
              <a:rPr lang="en-US" sz="4400">
                <a:solidFill>
                  <a:schemeClr val="tx2"/>
                </a:solidFill>
              </a:rPr>
              <a:t>What Do We Need for “Sustainability”?</a:t>
            </a:r>
          </a:p>
          <a:p>
            <a:pPr marL="73152" indent="-457200" algn="l">
              <a:lnSpc>
                <a:spcPct val="94000"/>
              </a:lnSpc>
              <a:spcAft>
                <a:spcPts val="200"/>
              </a:spcAft>
              <a:buAutoNum type="arabicParenR"/>
            </a:pPr>
            <a:r>
              <a:rPr lang="en-US" sz="4400">
                <a:solidFill>
                  <a:schemeClr val="tx2"/>
                </a:solidFill>
              </a:rPr>
              <a:t>What is the Commissioner’s Strategy?</a:t>
            </a:r>
          </a:p>
          <a:p>
            <a:pPr marL="73152" indent="-457200" algn="l">
              <a:lnSpc>
                <a:spcPct val="94000"/>
              </a:lnSpc>
              <a:spcAft>
                <a:spcPts val="200"/>
              </a:spcAft>
              <a:buAutoNum type="arabicParenR"/>
            </a:pPr>
            <a:r>
              <a:rPr lang="en-US" sz="4400">
                <a:solidFill>
                  <a:schemeClr val="tx2"/>
                </a:solidFill>
              </a:rPr>
              <a:t>Any Progress?</a:t>
            </a:r>
          </a:p>
          <a:p>
            <a:pPr marL="73152" indent="-457200" algn="l">
              <a:lnSpc>
                <a:spcPct val="94000"/>
              </a:lnSpc>
              <a:spcAft>
                <a:spcPts val="200"/>
              </a:spcAft>
              <a:buAutoNum type="arabicParenR"/>
            </a:pPr>
            <a:r>
              <a:rPr lang="en-US" sz="4400">
                <a:solidFill>
                  <a:schemeClr val="tx2"/>
                </a:solidFill>
              </a:rPr>
              <a:t>What Should the Next Priorities Be?</a:t>
            </a:r>
          </a:p>
        </p:txBody>
      </p:sp>
    </p:spTree>
    <p:extLst>
      <p:ext uri="{BB962C8B-B14F-4D97-AF65-F5344CB8AC3E}">
        <p14:creationId xmlns:p14="http://schemas.microsoft.com/office/powerpoint/2010/main" val="1848228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FA866-3ED2-063B-597D-C25D5BE47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76841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US" sz="4400" u="sng">
                <a:solidFill>
                  <a:schemeClr val="tx2"/>
                </a:solidFill>
              </a:rPr>
              <a:t>What Do We Need for “Sustainability”?</a:t>
            </a:r>
            <a:br>
              <a:rPr lang="en-US" sz="4400" u="sng">
                <a:solidFill>
                  <a:schemeClr val="tx2"/>
                </a:solidFill>
              </a:rPr>
            </a:br>
            <a:r>
              <a:rPr lang="en-US" sz="4400" u="sng">
                <a:solidFill>
                  <a:schemeClr val="tx2"/>
                </a:solidFill>
              </a:rPr>
              <a:t>Are We?</a:t>
            </a:r>
            <a:br>
              <a:rPr lang="en-US"/>
            </a:br>
            <a:endParaRPr lang="en-US" sz="360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8CAED-01C6-1216-AB98-72CE5ECD6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906" y="1595887"/>
            <a:ext cx="10820400" cy="5184474"/>
          </a:xfrm>
        </p:spPr>
        <p:txBody>
          <a:bodyPr>
            <a:normAutofit lnSpcReduction="10000"/>
          </a:bodyPr>
          <a:lstStyle/>
          <a:p>
            <a:r>
              <a:rPr lang="en-US" sz="4000"/>
              <a:t>Dictionary: “able to be maintained or kept going”</a:t>
            </a:r>
          </a:p>
          <a:p>
            <a:r>
              <a:rPr lang="en-US" sz="4000"/>
              <a:t>Price to Risk (for both auto &amp; property)</a:t>
            </a:r>
          </a:p>
          <a:p>
            <a:r>
              <a:rPr lang="en-US" sz="4000"/>
              <a:t>Minimal Friction (for both auto &amp; property)</a:t>
            </a:r>
          </a:p>
          <a:p>
            <a:pPr lvl="1"/>
            <a:r>
              <a:rPr lang="en-US" sz="4000"/>
              <a:t>Rate approval times</a:t>
            </a:r>
          </a:p>
          <a:p>
            <a:pPr lvl="1"/>
            <a:r>
              <a:rPr lang="en-US" sz="4000"/>
              <a:t>Outside participants</a:t>
            </a:r>
          </a:p>
          <a:p>
            <a:r>
              <a:rPr lang="en-US" sz="4000"/>
              <a:t>Remove Existential Threats (property)</a:t>
            </a:r>
          </a:p>
          <a:p>
            <a:r>
              <a:rPr lang="en-US" sz="4000"/>
              <a:t>Hazard Reduction (property)</a:t>
            </a:r>
          </a:p>
        </p:txBody>
      </p:sp>
    </p:spTree>
    <p:extLst>
      <p:ext uri="{BB962C8B-B14F-4D97-AF65-F5344CB8AC3E}">
        <p14:creationId xmlns:p14="http://schemas.microsoft.com/office/powerpoint/2010/main" val="233734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12DB941-6FBF-498C-8CE3-63369ABDA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065244"/>
              </p:ext>
            </p:extLst>
          </p:nvPr>
        </p:nvGraphicFramePr>
        <p:xfrm>
          <a:off x="1159533" y="2265807"/>
          <a:ext cx="9387139" cy="4327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976">
                  <a:extLst>
                    <a:ext uri="{9D8B030D-6E8A-4147-A177-3AD203B41FA5}">
                      <a16:colId xmlns:a16="http://schemas.microsoft.com/office/drawing/2014/main" val="1567973190"/>
                    </a:ext>
                  </a:extLst>
                </a:gridCol>
                <a:gridCol w="1340532">
                  <a:extLst>
                    <a:ext uri="{9D8B030D-6E8A-4147-A177-3AD203B41FA5}">
                      <a16:colId xmlns:a16="http://schemas.microsoft.com/office/drawing/2014/main" val="855682418"/>
                    </a:ext>
                  </a:extLst>
                </a:gridCol>
                <a:gridCol w="1164583">
                  <a:extLst>
                    <a:ext uri="{9D8B030D-6E8A-4147-A177-3AD203B41FA5}">
                      <a16:colId xmlns:a16="http://schemas.microsoft.com/office/drawing/2014/main" val="1732601808"/>
                    </a:ext>
                  </a:extLst>
                </a:gridCol>
                <a:gridCol w="1360604">
                  <a:extLst>
                    <a:ext uri="{9D8B030D-6E8A-4147-A177-3AD203B41FA5}">
                      <a16:colId xmlns:a16="http://schemas.microsoft.com/office/drawing/2014/main" val="67250315"/>
                    </a:ext>
                  </a:extLst>
                </a:gridCol>
                <a:gridCol w="1314481">
                  <a:extLst>
                    <a:ext uri="{9D8B030D-6E8A-4147-A177-3AD203B41FA5}">
                      <a16:colId xmlns:a16="http://schemas.microsoft.com/office/drawing/2014/main" val="2868864219"/>
                    </a:ext>
                  </a:extLst>
                </a:gridCol>
                <a:gridCol w="2628963">
                  <a:extLst>
                    <a:ext uri="{9D8B030D-6E8A-4147-A177-3AD203B41FA5}">
                      <a16:colId xmlns:a16="http://schemas.microsoft.com/office/drawing/2014/main" val="4145354818"/>
                    </a:ext>
                  </a:extLst>
                </a:gridCol>
              </a:tblGrid>
              <a:tr h="618245">
                <a:tc>
                  <a:txBody>
                    <a:bodyPr/>
                    <a:lstStyle/>
                    <a:p>
                      <a:r>
                        <a:rPr lang="en-US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% Change ‘10-’20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782350"/>
                  </a:ext>
                </a:extLst>
              </a:tr>
              <a:tr h="618245">
                <a:tc>
                  <a:txBody>
                    <a:bodyPr/>
                    <a:lstStyle/>
                    <a:p>
                      <a:r>
                        <a:rPr lang="en-US"/>
                        <a:t>Florida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$1,544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40.2%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369413"/>
                  </a:ext>
                </a:extLst>
              </a:tr>
              <a:tr h="618245">
                <a:tc>
                  <a:txBody>
                    <a:bodyPr/>
                    <a:lstStyle/>
                    <a:p>
                      <a:r>
                        <a:rPr lang="en-US"/>
                        <a:t>Louisiana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$1,546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31.8%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916021"/>
                  </a:ext>
                </a:extLst>
              </a:tr>
              <a:tr h="618245">
                <a:tc>
                  <a:txBody>
                    <a:bodyPr/>
                    <a:lstStyle/>
                    <a:p>
                      <a:r>
                        <a:rPr lang="en-US"/>
                        <a:t>Texas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$1,560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28.2%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923914"/>
                  </a:ext>
                </a:extLst>
              </a:tr>
              <a:tr h="618245">
                <a:tc>
                  <a:txBody>
                    <a:bodyPr/>
                    <a:lstStyle/>
                    <a:p>
                      <a:r>
                        <a:rPr lang="en-US"/>
                        <a:t>Colorado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453747"/>
                  </a:ext>
                </a:extLst>
              </a:tr>
              <a:tr h="618245">
                <a:tc>
                  <a:txBody>
                    <a:bodyPr/>
                    <a:lstStyle/>
                    <a:p>
                      <a:r>
                        <a:rPr lang="en-US" b="1"/>
                        <a:t>California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$1,241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rgbClr val="FF0000"/>
                          </a:solidFill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$939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rgbClr val="FF0000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32.2%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329473"/>
                  </a:ext>
                </a:extLst>
              </a:tr>
              <a:tr h="618245">
                <a:tc>
                  <a:txBody>
                    <a:bodyPr/>
                    <a:lstStyle/>
                    <a:p>
                      <a:r>
                        <a:rPr lang="en-US"/>
                        <a:t>U.S.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44.2%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829378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6FD0D4F4-AB16-B4A2-CE2D-B72280EE4528}"/>
              </a:ext>
            </a:extLst>
          </p:cNvPr>
          <p:cNvSpPr txBox="1">
            <a:spLocks/>
          </p:cNvSpPr>
          <p:nvPr/>
        </p:nvSpPr>
        <p:spPr>
          <a:xfrm>
            <a:off x="1159533" y="264478"/>
            <a:ext cx="9262852" cy="186624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Price to Risk: How Are We Doing?</a:t>
            </a:r>
          </a:p>
          <a:p>
            <a:r>
              <a:rPr lang="en-US" sz="2800"/>
              <a:t>(Hint: not well)</a:t>
            </a:r>
          </a:p>
          <a:p>
            <a:endParaRPr lang="en-US"/>
          </a:p>
          <a:p>
            <a:endParaRPr lang="en-US"/>
          </a:p>
          <a:p>
            <a:r>
              <a:rPr lang="en-US" sz="3800"/>
              <a:t>Average HO Premium Growth Over Time</a:t>
            </a:r>
          </a:p>
        </p:txBody>
      </p:sp>
    </p:spTree>
    <p:extLst>
      <p:ext uri="{BB962C8B-B14F-4D97-AF65-F5344CB8AC3E}">
        <p14:creationId xmlns:p14="http://schemas.microsoft.com/office/powerpoint/2010/main" val="129734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AD9C9CC-7E4C-796A-BC47-9F38D2E94503}"/>
              </a:ext>
            </a:extLst>
          </p:cNvPr>
          <p:cNvSpPr txBox="1">
            <a:spLocks/>
          </p:cNvSpPr>
          <p:nvPr/>
        </p:nvSpPr>
        <p:spPr>
          <a:xfrm>
            <a:off x="1159533" y="0"/>
            <a:ext cx="9262852" cy="852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Average Premium Growth Over Time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52D0D6A-FD18-328C-C5D4-3797CEBE9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266463"/>
              </p:ext>
            </p:extLst>
          </p:nvPr>
        </p:nvGraphicFramePr>
        <p:xfrm>
          <a:off x="879888" y="852256"/>
          <a:ext cx="9556134" cy="4909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396">
                  <a:extLst>
                    <a:ext uri="{9D8B030D-6E8A-4147-A177-3AD203B41FA5}">
                      <a16:colId xmlns:a16="http://schemas.microsoft.com/office/drawing/2014/main" val="2802733335"/>
                    </a:ext>
                  </a:extLst>
                </a:gridCol>
                <a:gridCol w="1190357">
                  <a:extLst>
                    <a:ext uri="{9D8B030D-6E8A-4147-A177-3AD203B41FA5}">
                      <a16:colId xmlns:a16="http://schemas.microsoft.com/office/drawing/2014/main" val="560739360"/>
                    </a:ext>
                  </a:extLst>
                </a:gridCol>
                <a:gridCol w="918464">
                  <a:extLst>
                    <a:ext uri="{9D8B030D-6E8A-4147-A177-3AD203B41FA5}">
                      <a16:colId xmlns:a16="http://schemas.microsoft.com/office/drawing/2014/main" val="2307154301"/>
                    </a:ext>
                  </a:extLst>
                </a:gridCol>
                <a:gridCol w="1160164">
                  <a:extLst>
                    <a:ext uri="{9D8B030D-6E8A-4147-A177-3AD203B41FA5}">
                      <a16:colId xmlns:a16="http://schemas.microsoft.com/office/drawing/2014/main" val="4163928243"/>
                    </a:ext>
                  </a:extLst>
                </a:gridCol>
                <a:gridCol w="757568">
                  <a:extLst>
                    <a:ext uri="{9D8B030D-6E8A-4147-A177-3AD203B41FA5}">
                      <a16:colId xmlns:a16="http://schemas.microsoft.com/office/drawing/2014/main" val="2610579049"/>
                    </a:ext>
                  </a:extLst>
                </a:gridCol>
                <a:gridCol w="1118031">
                  <a:extLst>
                    <a:ext uri="{9D8B030D-6E8A-4147-A177-3AD203B41FA5}">
                      <a16:colId xmlns:a16="http://schemas.microsoft.com/office/drawing/2014/main" val="2550790171"/>
                    </a:ext>
                  </a:extLst>
                </a:gridCol>
                <a:gridCol w="754108">
                  <a:extLst>
                    <a:ext uri="{9D8B030D-6E8A-4147-A177-3AD203B41FA5}">
                      <a16:colId xmlns:a16="http://schemas.microsoft.com/office/drawing/2014/main" val="987047523"/>
                    </a:ext>
                  </a:extLst>
                </a:gridCol>
                <a:gridCol w="1227842">
                  <a:extLst>
                    <a:ext uri="{9D8B030D-6E8A-4147-A177-3AD203B41FA5}">
                      <a16:colId xmlns:a16="http://schemas.microsoft.com/office/drawing/2014/main" val="2724140466"/>
                    </a:ext>
                  </a:extLst>
                </a:gridCol>
                <a:gridCol w="1228204">
                  <a:extLst>
                    <a:ext uri="{9D8B030D-6E8A-4147-A177-3AD203B41FA5}">
                      <a16:colId xmlns:a16="http://schemas.microsoft.com/office/drawing/2014/main" val="2260095134"/>
                    </a:ext>
                  </a:extLst>
                </a:gridCol>
              </a:tblGrid>
              <a:tr h="683582">
                <a:tc>
                  <a:txBody>
                    <a:bodyPr/>
                    <a:lstStyle/>
                    <a:p>
                      <a:r>
                        <a:rPr lang="en-US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% Change ‘20-’21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% Change ’10-’20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6187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Florida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$1,544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12.6%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40.2%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62857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Louisiana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$1,546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31.8%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437878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Texas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$1,560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28.2%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78874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Colorado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61047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California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$1,403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13.1%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32.2%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886502"/>
                  </a:ext>
                </a:extLst>
              </a:tr>
              <a:tr h="579272">
                <a:tc>
                  <a:txBody>
                    <a:bodyPr/>
                    <a:lstStyle/>
                    <a:p>
                      <a:r>
                        <a:rPr lang="en-US"/>
                        <a:t>U.S.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$1,411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44.2%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016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85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AD9C9CC-7E4C-796A-BC47-9F38D2E94503}"/>
              </a:ext>
            </a:extLst>
          </p:cNvPr>
          <p:cNvSpPr txBox="1">
            <a:spLocks/>
          </p:cNvSpPr>
          <p:nvPr/>
        </p:nvSpPr>
        <p:spPr>
          <a:xfrm>
            <a:off x="1159533" y="0"/>
            <a:ext cx="9262852" cy="852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Average Premium Growth Over Time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52D0D6A-FD18-328C-C5D4-3797CEBE9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34418"/>
              </p:ext>
            </p:extLst>
          </p:nvPr>
        </p:nvGraphicFramePr>
        <p:xfrm>
          <a:off x="879888" y="852256"/>
          <a:ext cx="10909658" cy="4909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396">
                  <a:extLst>
                    <a:ext uri="{9D8B030D-6E8A-4147-A177-3AD203B41FA5}">
                      <a16:colId xmlns:a16="http://schemas.microsoft.com/office/drawing/2014/main" val="2802733335"/>
                    </a:ext>
                  </a:extLst>
                </a:gridCol>
                <a:gridCol w="1190357">
                  <a:extLst>
                    <a:ext uri="{9D8B030D-6E8A-4147-A177-3AD203B41FA5}">
                      <a16:colId xmlns:a16="http://schemas.microsoft.com/office/drawing/2014/main" val="560739360"/>
                    </a:ext>
                  </a:extLst>
                </a:gridCol>
                <a:gridCol w="918464">
                  <a:extLst>
                    <a:ext uri="{9D8B030D-6E8A-4147-A177-3AD203B41FA5}">
                      <a16:colId xmlns:a16="http://schemas.microsoft.com/office/drawing/2014/main" val="2307154301"/>
                    </a:ext>
                  </a:extLst>
                </a:gridCol>
                <a:gridCol w="1160164">
                  <a:extLst>
                    <a:ext uri="{9D8B030D-6E8A-4147-A177-3AD203B41FA5}">
                      <a16:colId xmlns:a16="http://schemas.microsoft.com/office/drawing/2014/main" val="4163928243"/>
                    </a:ext>
                  </a:extLst>
                </a:gridCol>
                <a:gridCol w="757568">
                  <a:extLst>
                    <a:ext uri="{9D8B030D-6E8A-4147-A177-3AD203B41FA5}">
                      <a16:colId xmlns:a16="http://schemas.microsoft.com/office/drawing/2014/main" val="2610579049"/>
                    </a:ext>
                  </a:extLst>
                </a:gridCol>
                <a:gridCol w="1118031">
                  <a:extLst>
                    <a:ext uri="{9D8B030D-6E8A-4147-A177-3AD203B41FA5}">
                      <a16:colId xmlns:a16="http://schemas.microsoft.com/office/drawing/2014/main" val="2550790171"/>
                    </a:ext>
                  </a:extLst>
                </a:gridCol>
                <a:gridCol w="754108">
                  <a:extLst>
                    <a:ext uri="{9D8B030D-6E8A-4147-A177-3AD203B41FA5}">
                      <a16:colId xmlns:a16="http://schemas.microsoft.com/office/drawing/2014/main" val="987047523"/>
                    </a:ext>
                  </a:extLst>
                </a:gridCol>
                <a:gridCol w="1353524">
                  <a:extLst>
                    <a:ext uri="{9D8B030D-6E8A-4147-A177-3AD203B41FA5}">
                      <a16:colId xmlns:a16="http://schemas.microsoft.com/office/drawing/2014/main" val="2735564916"/>
                    </a:ext>
                  </a:extLst>
                </a:gridCol>
                <a:gridCol w="1227842">
                  <a:extLst>
                    <a:ext uri="{9D8B030D-6E8A-4147-A177-3AD203B41FA5}">
                      <a16:colId xmlns:a16="http://schemas.microsoft.com/office/drawing/2014/main" val="2724140466"/>
                    </a:ext>
                  </a:extLst>
                </a:gridCol>
                <a:gridCol w="1228204">
                  <a:extLst>
                    <a:ext uri="{9D8B030D-6E8A-4147-A177-3AD203B41FA5}">
                      <a16:colId xmlns:a16="http://schemas.microsoft.com/office/drawing/2014/main" val="2260095134"/>
                    </a:ext>
                  </a:extLst>
                </a:gridCol>
              </a:tblGrid>
              <a:tr h="683582">
                <a:tc>
                  <a:txBody>
                    <a:bodyPr/>
                    <a:lstStyle/>
                    <a:p>
                      <a:r>
                        <a:rPr lang="en-US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% Change ‘10-’21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% Change ‘20-’21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% Change ’10-’20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6187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Florida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$1,544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57.8%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12.6%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40.2%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62857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Louisiana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$1,546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46.1%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31.8%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437878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Texas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$1,560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28.2%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78874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Colorado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94.6%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61047"/>
                  </a:ext>
                </a:extLst>
              </a:tr>
              <a:tr h="683136">
                <a:tc>
                  <a:txBody>
                    <a:bodyPr/>
                    <a:lstStyle/>
                    <a:p>
                      <a:r>
                        <a:rPr lang="en-US"/>
                        <a:t>California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$1,403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49.4%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13.1%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32.2%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886502"/>
                  </a:ext>
                </a:extLst>
              </a:tr>
              <a:tr h="579272">
                <a:tc>
                  <a:txBody>
                    <a:bodyPr/>
                    <a:lstStyle/>
                    <a:p>
                      <a:r>
                        <a:rPr lang="en-US"/>
                        <a:t>U.S.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$1,411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$1,311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55.2%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44.2%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016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87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A80A4-CC7C-D2C7-3227-BA4A84FD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148" y="233895"/>
            <a:ext cx="9601200" cy="1485900"/>
          </a:xfrm>
        </p:spPr>
        <p:txBody>
          <a:bodyPr/>
          <a:lstStyle/>
          <a:p>
            <a:r>
              <a:rPr lang="en-US" u="sng"/>
              <a:t>Minimal Friction: How Are We Doing?</a:t>
            </a:r>
            <a:br>
              <a:rPr lang="en-US" u="sng"/>
            </a:br>
            <a:endParaRPr lang="en-US" sz="280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F109D-7FDC-8748-BE27-49ADB6F90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475" y="974785"/>
            <a:ext cx="10659374" cy="5309187"/>
          </a:xfrm>
        </p:spPr>
        <p:txBody>
          <a:bodyPr>
            <a:normAutofit/>
          </a:bodyPr>
          <a:lstStyle/>
          <a:p>
            <a:r>
              <a:rPr lang="en-US" sz="4000"/>
              <a:t>Rate Approval Times</a:t>
            </a:r>
          </a:p>
          <a:p>
            <a:endParaRPr lang="en-US" sz="4000"/>
          </a:p>
          <a:p>
            <a:endParaRPr lang="en-US" sz="4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08FBDA-852B-E066-0D4D-637582239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963" y="1614592"/>
            <a:ext cx="8926144" cy="524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705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A80A4-CC7C-D2C7-3227-BA4A84FD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148" y="233895"/>
            <a:ext cx="9601200" cy="1485900"/>
          </a:xfrm>
        </p:spPr>
        <p:txBody>
          <a:bodyPr/>
          <a:lstStyle/>
          <a:p>
            <a:r>
              <a:rPr lang="en-US" u="sng"/>
              <a:t>Minimal Friction: How Are We Doing?</a:t>
            </a:r>
            <a:br>
              <a:rPr lang="en-US" u="sng"/>
            </a:br>
            <a:endParaRPr lang="en-US" sz="280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F109D-7FDC-8748-BE27-49ADB6F90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475" y="974785"/>
            <a:ext cx="10659374" cy="5309187"/>
          </a:xfrm>
        </p:spPr>
        <p:txBody>
          <a:bodyPr>
            <a:normAutofit/>
          </a:bodyPr>
          <a:lstStyle/>
          <a:p>
            <a:r>
              <a:rPr lang="en-US" sz="4000"/>
              <a:t>Outside Participants</a:t>
            </a:r>
          </a:p>
          <a:p>
            <a:endParaRPr lang="en-US" sz="4000"/>
          </a:p>
          <a:p>
            <a:pPr lvl="1"/>
            <a:r>
              <a:rPr lang="en-US" sz="4000"/>
              <a:t>Prop. 103 Intervenors Continue to Add Months and Subjectivity to Rate Review</a:t>
            </a:r>
          </a:p>
          <a:p>
            <a:endParaRPr lang="en-US" sz="4000"/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696565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A80A4-CC7C-D2C7-3227-BA4A84FD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148" y="233895"/>
            <a:ext cx="9601200" cy="1485900"/>
          </a:xfrm>
        </p:spPr>
        <p:txBody>
          <a:bodyPr>
            <a:normAutofit/>
          </a:bodyPr>
          <a:lstStyle/>
          <a:p>
            <a:r>
              <a:rPr lang="en-US" u="sng"/>
              <a:t>Remove Existential Threats (Property)</a:t>
            </a:r>
            <a:br>
              <a:rPr lang="en-US" u="sng"/>
            </a:br>
            <a:endParaRPr lang="en-US" sz="280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F109D-7FDC-8748-BE27-49ADB6F90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343" y="1314918"/>
            <a:ext cx="10659374" cy="53091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/>
          </a:p>
          <a:p>
            <a:endParaRPr lang="en-US" sz="4000"/>
          </a:p>
          <a:p>
            <a:endParaRPr lang="en-US" sz="40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927606-4D8C-4C16-789D-A2052BC38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700" y="1624977"/>
            <a:ext cx="6117299" cy="43272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2D288B8-F494-C3BC-EC4E-4C538C345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01" y="1489445"/>
            <a:ext cx="5992199" cy="459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41348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0</TotalTime>
  <Words>959</Words>
  <Application>Microsoft Office PowerPoint</Application>
  <PresentationFormat>Widescreen</PresentationFormat>
  <Paragraphs>269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Franklin Gothic Book</vt:lpstr>
      <vt:lpstr>Crop</vt:lpstr>
      <vt:lpstr> the California “sustainable insurance strategy” what is it &amp; can we achieve it?  November 12, 2024 Senator rosilicie Ochoa bogh  Town Hall</vt:lpstr>
      <vt:lpstr>Agenda:</vt:lpstr>
      <vt:lpstr>What Do We Need for “Sustainability”? Are We? </vt:lpstr>
      <vt:lpstr>PowerPoint Presentation</vt:lpstr>
      <vt:lpstr>PowerPoint Presentation</vt:lpstr>
      <vt:lpstr>PowerPoint Presentation</vt:lpstr>
      <vt:lpstr>Minimal Friction: How Are We Doing? </vt:lpstr>
      <vt:lpstr>Minimal Friction: How Are We Doing? </vt:lpstr>
      <vt:lpstr>Remove Existential Threats (Property) </vt:lpstr>
      <vt:lpstr>Hazard Reduction (property)</vt:lpstr>
      <vt:lpstr>Is the CA HO Market Currently “Sustainable”?</vt:lpstr>
      <vt:lpstr>What is the Commissioner’s Strategy?  The “Sustainable Insurance Strategy”</vt:lpstr>
      <vt:lpstr>Any Progress?</vt:lpstr>
      <vt:lpstr>What about the Long Term: Mitigation? </vt:lpstr>
      <vt:lpstr>What Should the Next Priorities Be?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Homeowner’s insurance  in california</dc:title>
  <dc:creator>Matt Akin</dc:creator>
  <cp:lastModifiedBy>Rex Frazier</cp:lastModifiedBy>
  <cp:revision>3</cp:revision>
  <cp:lastPrinted>2020-02-07T23:07:06Z</cp:lastPrinted>
  <dcterms:created xsi:type="dcterms:W3CDTF">2020-01-22T17:41:32Z</dcterms:created>
  <dcterms:modified xsi:type="dcterms:W3CDTF">2024-11-13T19:44:03Z</dcterms:modified>
</cp:coreProperties>
</file>