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359" r:id="rId5"/>
    <p:sldId id="374" r:id="rId6"/>
    <p:sldId id="372" r:id="rId7"/>
    <p:sldId id="378" r:id="rId8"/>
    <p:sldId id="387" r:id="rId9"/>
    <p:sldId id="375" r:id="rId10"/>
    <p:sldId id="392" r:id="rId11"/>
    <p:sldId id="272" r:id="rId12"/>
    <p:sldId id="273" r:id="rId13"/>
    <p:sldId id="261" r:id="rId14"/>
    <p:sldId id="394" r:id="rId15"/>
    <p:sldId id="388" r:id="rId16"/>
    <p:sldId id="371" r:id="rId17"/>
    <p:sldId id="389" r:id="rId18"/>
    <p:sldId id="391" r:id="rId1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FC3AF-58CF-16B8-7F67-4FFB7BA12C38}" name="Schnoll, Kenneth" initials="SK" userId="S::schnollk@insurance.ca.gov::4a1740c8-e280-434b-836d-e4a3f0ae80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ller, Michael" initials="SM" lastIdx="7" clrIdx="0">
    <p:extLst>
      <p:ext uri="{19B8F6BF-5375-455C-9EA6-DF929625EA0E}">
        <p15:presenceInfo xmlns:p15="http://schemas.microsoft.com/office/powerpoint/2012/main" userId="S-1-5-21-1644491937-1958367476-682003330-70444" providerId="AD"/>
      </p:ext>
    </p:extLst>
  </p:cmAuthor>
  <p:cmAuthor id="2" name="Commissioner Ricardo Lara" initials="CRL" lastIdx="0" clrIdx="1">
    <p:extLst>
      <p:ext uri="{19B8F6BF-5375-455C-9EA6-DF929625EA0E}">
        <p15:presenceInfo xmlns:p15="http://schemas.microsoft.com/office/powerpoint/2012/main" userId="S-1-5-21-1644491937-1958367476-682003330-70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a:srgbClr val="17375E"/>
    <a:srgbClr val="1F4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78235" autoAdjust="0"/>
  </p:normalViewPr>
  <p:slideViewPr>
    <p:cSldViewPr>
      <p:cViewPr varScale="1">
        <p:scale>
          <a:sx n="86" d="100"/>
          <a:sy n="86" d="100"/>
        </p:scale>
        <p:origin x="168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08F2D85-91F8-458F-BD3A-CE8CB14B4BAF}" type="datetimeFigureOut">
              <a:rPr lang="en-US" smtClean="0"/>
              <a:t>12/6/2024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A898268-DE75-4A84-AC06-07A497455274}" type="slidenum">
              <a:rPr lang="en-US" smtClean="0"/>
              <a:t>‹#›</a:t>
            </a:fld>
            <a:endParaRPr lang="en-US"/>
          </a:p>
        </p:txBody>
      </p:sp>
    </p:spTree>
    <p:extLst>
      <p:ext uri="{BB962C8B-B14F-4D97-AF65-F5344CB8AC3E}">
        <p14:creationId xmlns:p14="http://schemas.microsoft.com/office/powerpoint/2010/main" val="23953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Evening everyone thank you for the opportunity to be there. We have been meeting with many of you throughout the state and it is clear to all of us that California is at an insurance crossroads.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a:t>
            </a:fld>
            <a:endParaRPr lang="en-US"/>
          </a:p>
        </p:txBody>
      </p:sp>
    </p:spTree>
    <p:extLst>
      <p:ext uri="{BB962C8B-B14F-4D97-AF65-F5344CB8AC3E}">
        <p14:creationId xmlns:p14="http://schemas.microsoft.com/office/powerpoint/2010/main" val="931524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10</a:t>
            </a:fld>
            <a:endParaRPr lang="en-US"/>
          </a:p>
        </p:txBody>
      </p:sp>
    </p:spTree>
    <p:extLst>
      <p:ext uri="{BB962C8B-B14F-4D97-AF65-F5344CB8AC3E}">
        <p14:creationId xmlns:p14="http://schemas.microsoft.com/office/powerpoint/2010/main" val="237036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11</a:t>
            </a:fld>
            <a:endParaRPr lang="en-US"/>
          </a:p>
        </p:txBody>
      </p:sp>
    </p:spTree>
    <p:extLst>
      <p:ext uri="{BB962C8B-B14F-4D97-AF65-F5344CB8AC3E}">
        <p14:creationId xmlns:p14="http://schemas.microsoft.com/office/powerpoint/2010/main" val="405095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12</a:t>
            </a:fld>
            <a:endParaRPr lang="en-US"/>
          </a:p>
        </p:txBody>
      </p:sp>
    </p:spTree>
    <p:extLst>
      <p:ext uri="{BB962C8B-B14F-4D97-AF65-F5344CB8AC3E}">
        <p14:creationId xmlns:p14="http://schemas.microsoft.com/office/powerpoint/2010/main" val="407951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13</a:t>
            </a:fld>
            <a:endParaRPr lang="en-US"/>
          </a:p>
        </p:txBody>
      </p:sp>
    </p:spTree>
    <p:extLst>
      <p:ext uri="{BB962C8B-B14F-4D97-AF65-F5344CB8AC3E}">
        <p14:creationId xmlns:p14="http://schemas.microsoft.com/office/powerpoint/2010/main" val="156674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14</a:t>
            </a:fld>
            <a:endParaRPr lang="en-US"/>
          </a:p>
        </p:txBody>
      </p:sp>
    </p:spTree>
    <p:extLst>
      <p:ext uri="{BB962C8B-B14F-4D97-AF65-F5344CB8AC3E}">
        <p14:creationId xmlns:p14="http://schemas.microsoft.com/office/powerpoint/2010/main" val="64619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15</a:t>
            </a:fld>
            <a:endParaRPr lang="en-US"/>
          </a:p>
        </p:txBody>
      </p:sp>
    </p:spTree>
    <p:extLst>
      <p:ext uri="{BB962C8B-B14F-4D97-AF65-F5344CB8AC3E}">
        <p14:creationId xmlns:p14="http://schemas.microsoft.com/office/powerpoint/2010/main" val="14554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disasters and global inflation are creating stress on insurance markets. This is not just happening here – every state is experiencing these factors: </a:t>
            </a:r>
          </a:p>
          <a:p>
            <a:endParaRPr lang="en-US" dirty="0"/>
          </a:p>
          <a:p>
            <a:r>
              <a:rPr lang="en-US" dirty="0"/>
              <a:t>•	Increased costs for rebuilding</a:t>
            </a:r>
          </a:p>
          <a:p>
            <a:r>
              <a:rPr lang="en-US" dirty="0"/>
              <a:t>•	Labor shortages</a:t>
            </a:r>
          </a:p>
          <a:p>
            <a:r>
              <a:rPr lang="en-US" dirty="0"/>
              <a:t>•	Insurance for Insurance companies is harder to find and costlier </a:t>
            </a:r>
          </a:p>
          <a:p>
            <a:r>
              <a:rPr lang="en-US" dirty="0"/>
              <a:t>•	As risk increases, insurance companies are protecting their obligations to current consumers and limiting new business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2</a:t>
            </a:fld>
            <a:endParaRPr lang="en-US"/>
          </a:p>
        </p:txBody>
      </p:sp>
    </p:spTree>
    <p:extLst>
      <p:ext uri="{BB962C8B-B14F-4D97-AF65-F5344CB8AC3E}">
        <p14:creationId xmlns:p14="http://schemas.microsoft.com/office/powerpoint/2010/main" val="58719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property insurance market is also changing quickly. </a:t>
            </a:r>
          </a:p>
          <a:p>
            <a:endParaRPr lang="en-US" dirty="0"/>
          </a:p>
          <a:p>
            <a:r>
              <a:rPr lang="en-US" dirty="0"/>
              <a:t>Even though 115 insurance companies are currently selling homeowners insurance, 12 insurance groups control 85 percent of the California insurance market. </a:t>
            </a:r>
          </a:p>
          <a:p>
            <a:endParaRPr lang="en-US" dirty="0"/>
          </a:p>
          <a:p>
            <a:r>
              <a:rPr lang="en-US" dirty="0"/>
              <a:t>Since 2022 – 7 of the top 12 insurance groups have paused or restricted new business despite rate increases approved or pending with the Department of Insurance. </a:t>
            </a:r>
          </a:p>
          <a:p>
            <a:endParaRPr lang="en-US" dirty="0"/>
          </a:p>
          <a:p>
            <a:r>
              <a:rPr lang="en-US" dirty="0"/>
              <a:t>So clearly this problem is complex and global in nature – affecting us here at home</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3</a:t>
            </a:fld>
            <a:endParaRPr lang="en-US"/>
          </a:p>
        </p:txBody>
      </p:sp>
    </p:spTree>
    <p:extLst>
      <p:ext uri="{BB962C8B-B14F-4D97-AF65-F5344CB8AC3E}">
        <p14:creationId xmlns:p14="http://schemas.microsoft.com/office/powerpoint/2010/main" val="154906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4</a:t>
            </a:fld>
            <a:endParaRPr lang="en-US"/>
          </a:p>
        </p:txBody>
      </p:sp>
    </p:spTree>
    <p:extLst>
      <p:ext uri="{BB962C8B-B14F-4D97-AF65-F5344CB8AC3E}">
        <p14:creationId xmlns:p14="http://schemas.microsoft.com/office/powerpoint/2010/main" val="135645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5</a:t>
            </a:fld>
            <a:endParaRPr lang="en-US"/>
          </a:p>
        </p:txBody>
      </p:sp>
    </p:spTree>
    <p:extLst>
      <p:ext uri="{BB962C8B-B14F-4D97-AF65-F5344CB8AC3E}">
        <p14:creationId xmlns:p14="http://schemas.microsoft.com/office/powerpoint/2010/main" val="268283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6</a:t>
            </a:fld>
            <a:endParaRPr lang="en-US"/>
          </a:p>
        </p:txBody>
      </p:sp>
    </p:spTree>
    <p:extLst>
      <p:ext uri="{BB962C8B-B14F-4D97-AF65-F5344CB8AC3E}">
        <p14:creationId xmlns:p14="http://schemas.microsoft.com/office/powerpoint/2010/main" val="36500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7</a:t>
            </a:fld>
            <a:endParaRPr lang="en-US"/>
          </a:p>
        </p:txBody>
      </p:sp>
    </p:spTree>
    <p:extLst>
      <p:ext uri="{BB962C8B-B14F-4D97-AF65-F5344CB8AC3E}">
        <p14:creationId xmlns:p14="http://schemas.microsoft.com/office/powerpoint/2010/main" val="145831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8</a:t>
            </a:fld>
            <a:endParaRPr lang="en-US"/>
          </a:p>
        </p:txBody>
      </p:sp>
    </p:spTree>
    <p:extLst>
      <p:ext uri="{BB962C8B-B14F-4D97-AF65-F5344CB8AC3E}">
        <p14:creationId xmlns:p14="http://schemas.microsoft.com/office/powerpoint/2010/main" val="4216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A898268-DE75-4A84-AC06-07A497455274}" type="slidenum">
              <a:rPr lang="en-US" smtClean="0"/>
              <a:t>9</a:t>
            </a:fld>
            <a:endParaRPr lang="en-US"/>
          </a:p>
        </p:txBody>
      </p:sp>
    </p:spTree>
    <p:extLst>
      <p:ext uri="{BB962C8B-B14F-4D97-AF65-F5344CB8AC3E}">
        <p14:creationId xmlns:p14="http://schemas.microsoft.com/office/powerpoint/2010/main" val="186876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3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6595" y="274320"/>
            <a:ext cx="8750935" cy="6257925"/>
          </a:xfrm>
          <a:custGeom>
            <a:avLst/>
            <a:gdLst/>
            <a:ahLst/>
            <a:cxnLst/>
            <a:rect l="l" t="t" r="r" b="b"/>
            <a:pathLst>
              <a:path w="8750935" h="6257925">
                <a:moveTo>
                  <a:pt x="0" y="0"/>
                </a:moveTo>
                <a:lnTo>
                  <a:pt x="8750808" y="0"/>
                </a:lnTo>
                <a:lnTo>
                  <a:pt x="8750808" y="6257544"/>
                </a:lnTo>
                <a:lnTo>
                  <a:pt x="0" y="6257544"/>
                </a:lnTo>
                <a:lnTo>
                  <a:pt x="0" y="0"/>
                </a:lnTo>
                <a:close/>
              </a:path>
            </a:pathLst>
          </a:custGeom>
          <a:ln w="12192">
            <a:solidFill>
              <a:srgbClr val="1F4390"/>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7664196" y="6266688"/>
            <a:ext cx="1160787" cy="404990"/>
          </a:xfrm>
          <a:prstGeom prst="rect">
            <a:avLst/>
          </a:prstGeom>
        </p:spPr>
      </p:pic>
      <p:sp>
        <p:nvSpPr>
          <p:cNvPr id="2" name="Holder 2"/>
          <p:cNvSpPr>
            <a:spLocks noGrp="1"/>
          </p:cNvSpPr>
          <p:nvPr>
            <p:ph type="title"/>
          </p:nvPr>
        </p:nvSpPr>
        <p:spPr>
          <a:xfrm>
            <a:off x="307338" y="413523"/>
            <a:ext cx="8776970" cy="1830070"/>
          </a:xfrm>
          <a:prstGeom prst="rect">
            <a:avLst/>
          </a:prstGeom>
        </p:spPr>
        <p:txBody>
          <a:bodyPr wrap="square" lIns="0" tIns="0" rIns="0" bIns="0">
            <a:spAutoFit/>
          </a:bodyPr>
          <a:lstStyle>
            <a:lvl1pPr>
              <a:defRPr sz="3300" b="1" i="0">
                <a:solidFill>
                  <a:schemeClr val="tx1"/>
                </a:solidFill>
                <a:latin typeface="Arial"/>
                <a:cs typeface="Arial"/>
              </a:defRPr>
            </a:lvl1pPr>
          </a:lstStyle>
          <a:p>
            <a:endParaRPr/>
          </a:p>
        </p:txBody>
      </p:sp>
      <p:sp>
        <p:nvSpPr>
          <p:cNvPr id="3" name="Holder 3"/>
          <p:cNvSpPr>
            <a:spLocks noGrp="1"/>
          </p:cNvSpPr>
          <p:nvPr>
            <p:ph type="body" idx="1"/>
          </p:nvPr>
        </p:nvSpPr>
        <p:spPr>
          <a:xfrm>
            <a:off x="1088617" y="2533736"/>
            <a:ext cx="7340600" cy="3724910"/>
          </a:xfrm>
          <a:prstGeom prst="rect">
            <a:avLst/>
          </a:prstGeom>
        </p:spPr>
        <p:txBody>
          <a:bodyPr wrap="square" lIns="0" tIns="0" rIns="0" bIns="0">
            <a:spAutoFit/>
          </a:bodyPr>
          <a:lstStyle>
            <a:lvl1pPr>
              <a:defRPr sz="18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457530"/>
            <a:ext cx="8839200" cy="1861406"/>
          </a:xfrm>
          <a:prstGeom prst="rect">
            <a:avLst/>
          </a:prstGeom>
        </p:spPr>
        <p:txBody>
          <a:bodyPr vert="horz" wrap="square" lIns="0" tIns="14604" rIns="0" bIns="0" rtlCol="0">
            <a:spAutoFit/>
          </a:bodyPr>
          <a:lstStyle/>
          <a:p>
            <a:pPr marL="12700" marR="5080" algn="ctr">
              <a:lnSpc>
                <a:spcPct val="99600"/>
              </a:lnSpc>
              <a:spcBef>
                <a:spcPts val="114"/>
              </a:spcBef>
            </a:pPr>
            <a:r>
              <a:rPr lang="en-US" sz="60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California Department of </a:t>
            </a:r>
            <a:r>
              <a:rPr lang="en-US" sz="59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a:t>
            </a:r>
            <a:endParaRPr sz="59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grpSp>
        <p:nvGrpSpPr>
          <p:cNvPr id="4" name="object 4">
            <a:extLst>
              <a:ext uri="{FF2B5EF4-FFF2-40B4-BE49-F238E27FC236}">
                <a16:creationId xmlns:a16="http://schemas.microsoft.com/office/drawing/2014/main" id="{C78D2F22-3D98-4072-A2C0-6DCB8FE2156D}"/>
              </a:ext>
            </a:extLst>
          </p:cNvPr>
          <p:cNvGrpSpPr/>
          <p:nvPr/>
        </p:nvGrpSpPr>
        <p:grpSpPr>
          <a:xfrm>
            <a:off x="457200" y="381000"/>
            <a:ext cx="8229600" cy="6096000"/>
            <a:chOff x="457200" y="381000"/>
            <a:chExt cx="8229600" cy="6096000"/>
          </a:xfrm>
        </p:grpSpPr>
        <p:sp>
          <p:nvSpPr>
            <p:cNvPr id="6" name="object 5">
              <a:extLst>
                <a:ext uri="{FF2B5EF4-FFF2-40B4-BE49-F238E27FC236}">
                  <a16:creationId xmlns:a16="http://schemas.microsoft.com/office/drawing/2014/main" id="{552A84F2-3DF4-4492-8AA9-766AFFCA4238}"/>
                </a:ext>
              </a:extLst>
            </p:cNvPr>
            <p:cNvSpPr/>
            <p:nvPr/>
          </p:nvSpPr>
          <p:spPr>
            <a:xfrm>
              <a:off x="457200" y="381000"/>
              <a:ext cx="8229600" cy="6096000"/>
            </a:xfrm>
            <a:custGeom>
              <a:avLst/>
              <a:gdLst/>
              <a:ahLst/>
              <a:cxnLst/>
              <a:rect l="l" t="t" r="r" b="b"/>
              <a:pathLst>
                <a:path w="8229600" h="6096000">
                  <a:moveTo>
                    <a:pt x="0" y="0"/>
                  </a:moveTo>
                  <a:lnTo>
                    <a:pt x="8229600" y="0"/>
                  </a:lnTo>
                  <a:lnTo>
                    <a:pt x="8229600" y="6096000"/>
                  </a:lnTo>
                  <a:lnTo>
                    <a:pt x="0" y="6096000"/>
                  </a:lnTo>
                  <a:lnTo>
                    <a:pt x="0" y="0"/>
                  </a:lnTo>
                  <a:close/>
                </a:path>
              </a:pathLst>
            </a:custGeom>
            <a:ln w="12192">
              <a:solidFill>
                <a:srgbClr val="41709C"/>
              </a:solidFill>
            </a:ln>
          </p:spPr>
          <p:txBody>
            <a:bodyPr wrap="square" lIns="0" tIns="0" rIns="0" bIns="0" rtlCol="0"/>
            <a:lstStyle/>
            <a:p>
              <a:endParaRPr dirty="0"/>
            </a:p>
          </p:txBody>
        </p:sp>
        <p:pic>
          <p:nvPicPr>
            <p:cNvPr id="8" name="object 6">
              <a:extLst>
                <a:ext uri="{FF2B5EF4-FFF2-40B4-BE49-F238E27FC236}">
                  <a16:creationId xmlns:a16="http://schemas.microsoft.com/office/drawing/2014/main" id="{6FF5EE20-26E7-451B-B650-E29535A5CE06}"/>
                </a:ext>
              </a:extLst>
            </p:cNvPr>
            <p:cNvPicPr/>
            <p:nvPr/>
          </p:nvPicPr>
          <p:blipFill>
            <a:blip r:embed="rId4" cstate="print"/>
            <a:stretch>
              <a:fillRect/>
            </a:stretch>
          </p:blipFill>
          <p:spPr>
            <a:xfrm>
              <a:off x="3672839" y="2514600"/>
              <a:ext cx="2042161" cy="2057400"/>
            </a:xfrm>
            <a:prstGeom prst="rect">
              <a:avLst/>
            </a:prstGeom>
          </p:spPr>
        </p:pic>
      </p:grpSp>
      <p:sp>
        <p:nvSpPr>
          <p:cNvPr id="2" name="Rectangle 1">
            <a:extLst>
              <a:ext uri="{FF2B5EF4-FFF2-40B4-BE49-F238E27FC236}">
                <a16:creationId xmlns:a16="http://schemas.microsoft.com/office/drawing/2014/main" id="{F08ECBC0-4A9C-4377-AB61-698DD79CEE7E}"/>
              </a:ext>
            </a:extLst>
          </p:cNvPr>
          <p:cNvSpPr/>
          <p:nvPr/>
        </p:nvSpPr>
        <p:spPr>
          <a:xfrm>
            <a:off x="1689413" y="5226204"/>
            <a:ext cx="6009017" cy="1225977"/>
          </a:xfrm>
          <a:prstGeom prst="rect">
            <a:avLst/>
          </a:prstGeom>
        </p:spPr>
        <p:txBody>
          <a:bodyPr wrap="none">
            <a:spAutoFit/>
          </a:bodyPr>
          <a:lstStyle/>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Julia Juarez</a:t>
            </a:r>
          </a:p>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Deputy Commissioner</a:t>
            </a:r>
          </a:p>
          <a:p>
            <a:pPr marL="12700" marR="5080" algn="ctr">
              <a:lnSpc>
                <a:spcPct val="99600"/>
              </a:lnSpc>
              <a:spcBef>
                <a:spcPts val="114"/>
              </a:spcBef>
            </a:pPr>
            <a:r>
              <a:rPr lang="en-US" sz="2400" b="1" spc="-140" dirty="0">
                <a:solidFill>
                  <a:srgbClr val="FFFFFF"/>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Community Relations and Outreach Branch</a:t>
            </a:r>
            <a:endParaRPr lang="en-US" sz="24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223112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4000" cy="6858000"/>
            </a:xfrm>
            <a:prstGeom prst="rect">
              <a:avLst/>
            </a:prstGeom>
          </p:spPr>
        </p:pic>
        <p:sp>
          <p:nvSpPr>
            <p:cNvPr id="4" name="object 4"/>
            <p:cNvSpPr/>
            <p:nvPr/>
          </p:nvSpPr>
          <p:spPr>
            <a:xfrm>
              <a:off x="0" y="286511"/>
              <a:ext cx="9144000" cy="2146300"/>
            </a:xfrm>
            <a:custGeom>
              <a:avLst/>
              <a:gdLst/>
              <a:ahLst/>
              <a:cxnLst/>
              <a:rect l="l" t="t" r="r" b="b"/>
              <a:pathLst>
                <a:path w="9144000" h="2146300">
                  <a:moveTo>
                    <a:pt x="9144000" y="0"/>
                  </a:moveTo>
                  <a:lnTo>
                    <a:pt x="0" y="0"/>
                  </a:lnTo>
                  <a:lnTo>
                    <a:pt x="0" y="2145792"/>
                  </a:lnTo>
                  <a:lnTo>
                    <a:pt x="9144000" y="2145792"/>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xfrm>
            <a:off x="274534" y="245595"/>
            <a:ext cx="7369087" cy="2923877"/>
          </a:xfrm>
          <a:prstGeom prst="rect">
            <a:avLst/>
          </a:prstGeom>
        </p:spPr>
        <p:txBody>
          <a:bodyPr vert="horz" wrap="square" lIns="0" tIns="12700" rIns="0" bIns="0" rtlCol="0">
            <a:spAutoFit/>
          </a:bodyPr>
          <a:lstStyle/>
          <a:p>
            <a:pPr marL="12700">
              <a:lnSpc>
                <a:spcPts val="5665"/>
              </a:lnSpc>
              <a:spcBef>
                <a:spcPts val="100"/>
              </a:spcBef>
            </a:pPr>
            <a:r>
              <a:rPr sz="4800" b="0" spc="-170" dirty="0">
                <a:solidFill>
                  <a:srgbClr val="FFFFFF"/>
                </a:solidFill>
                <a:latin typeface="Arial Black"/>
                <a:cs typeface="Arial Black"/>
              </a:rPr>
              <a:t>Protect</a:t>
            </a:r>
            <a:r>
              <a:rPr sz="4800" b="0" spc="-770" dirty="0">
                <a:solidFill>
                  <a:srgbClr val="FFFFFF"/>
                </a:solidFill>
                <a:latin typeface="Arial Black"/>
                <a:cs typeface="Arial Black"/>
              </a:rPr>
              <a:t> </a:t>
            </a:r>
            <a:r>
              <a:rPr sz="4800" b="0" spc="-25" dirty="0">
                <a:solidFill>
                  <a:srgbClr val="FFFFFF"/>
                </a:solidFill>
                <a:latin typeface="Arial Black"/>
                <a:cs typeface="Arial Black"/>
              </a:rPr>
              <a:t>the</a:t>
            </a:r>
            <a:endParaRPr sz="4800" dirty="0">
              <a:latin typeface="Arial Black"/>
              <a:cs typeface="Arial Black"/>
            </a:endParaRPr>
          </a:p>
          <a:p>
            <a:pPr marL="12700">
              <a:lnSpc>
                <a:spcPts val="8545"/>
              </a:lnSpc>
            </a:pPr>
            <a:r>
              <a:rPr sz="7200" b="0" spc="-175" dirty="0">
                <a:solidFill>
                  <a:srgbClr val="EC7C30"/>
                </a:solidFill>
                <a:latin typeface="Arial Black"/>
                <a:cs typeface="Arial Black"/>
              </a:rPr>
              <a:t>whole</a:t>
            </a:r>
            <a:r>
              <a:rPr sz="7200" b="0" spc="-1150" dirty="0">
                <a:solidFill>
                  <a:srgbClr val="EC7C30"/>
                </a:solidFill>
                <a:latin typeface="Arial Black"/>
                <a:cs typeface="Arial Black"/>
              </a:rPr>
              <a:t> </a:t>
            </a:r>
            <a:r>
              <a:rPr lang="en-US" sz="7200" b="0" spc="-1150" dirty="0">
                <a:solidFill>
                  <a:srgbClr val="EC7C30"/>
                </a:solidFill>
                <a:latin typeface="Arial Black"/>
                <a:cs typeface="Arial Black"/>
              </a:rPr>
              <a:t> </a:t>
            </a:r>
            <a:r>
              <a:rPr sz="7200" b="0" spc="90" dirty="0">
                <a:solidFill>
                  <a:srgbClr val="EC7C30"/>
                </a:solidFill>
                <a:latin typeface="Arial Black"/>
                <a:cs typeface="Arial Black"/>
              </a:rPr>
              <a:t>community</a:t>
            </a:r>
            <a:endParaRPr sz="7200" dirty="0">
              <a:latin typeface="Arial Black"/>
              <a:cs typeface="Arial Black"/>
            </a:endParaRPr>
          </a:p>
        </p:txBody>
      </p:sp>
      <p:sp>
        <p:nvSpPr>
          <p:cNvPr id="6" name="object 6"/>
          <p:cNvSpPr/>
          <p:nvPr/>
        </p:nvSpPr>
        <p:spPr>
          <a:xfrm>
            <a:off x="3764280" y="3257560"/>
            <a:ext cx="5379720" cy="2146300"/>
          </a:xfrm>
          <a:custGeom>
            <a:avLst/>
            <a:gdLst/>
            <a:ahLst/>
            <a:cxnLst/>
            <a:rect l="l" t="t" r="r" b="b"/>
            <a:pathLst>
              <a:path w="5379720" h="1917700">
                <a:moveTo>
                  <a:pt x="5379720" y="0"/>
                </a:moveTo>
                <a:lnTo>
                  <a:pt x="0" y="0"/>
                </a:lnTo>
                <a:lnTo>
                  <a:pt x="0" y="1917204"/>
                </a:lnTo>
                <a:lnTo>
                  <a:pt x="5379720" y="1917204"/>
                </a:lnTo>
                <a:lnTo>
                  <a:pt x="5379720" y="0"/>
                </a:lnTo>
                <a:close/>
              </a:path>
            </a:pathLst>
          </a:custGeom>
          <a:solidFill>
            <a:srgbClr val="1F4390"/>
          </a:solidFill>
        </p:spPr>
        <p:txBody>
          <a:bodyPr wrap="square" lIns="0" tIns="0" rIns="0" bIns="0" rtlCol="0"/>
          <a:lstStyle/>
          <a:p>
            <a:endParaRPr/>
          </a:p>
        </p:txBody>
      </p:sp>
      <p:sp>
        <p:nvSpPr>
          <p:cNvPr id="7" name="object 7"/>
          <p:cNvSpPr txBox="1"/>
          <p:nvPr/>
        </p:nvSpPr>
        <p:spPr>
          <a:xfrm>
            <a:off x="3959078" y="3081385"/>
            <a:ext cx="168275" cy="1327150"/>
          </a:xfrm>
          <a:prstGeom prst="rect">
            <a:avLst/>
          </a:prstGeom>
        </p:spPr>
        <p:txBody>
          <a:bodyPr vert="horz" wrap="square" lIns="0" tIns="175260" rIns="0" bIns="0" rtlCol="0">
            <a:spAutoFit/>
          </a:bodyPr>
          <a:lstStyle/>
          <a:p>
            <a:pPr marL="12700">
              <a:lnSpc>
                <a:spcPct val="100000"/>
              </a:lnSpc>
              <a:spcBef>
                <a:spcPts val="1380"/>
              </a:spcBef>
            </a:pPr>
            <a:r>
              <a:rPr sz="3200" dirty="0">
                <a:solidFill>
                  <a:srgbClr val="FFFFFF"/>
                </a:solidFill>
                <a:latin typeface="Arial"/>
                <a:cs typeface="Arial"/>
              </a:rPr>
              <a:t>•</a:t>
            </a:r>
            <a:endParaRPr sz="3200" dirty="0">
              <a:latin typeface="Arial"/>
              <a:cs typeface="Arial"/>
            </a:endParaRPr>
          </a:p>
          <a:p>
            <a:pPr marL="12700">
              <a:lnSpc>
                <a:spcPct val="100000"/>
              </a:lnSpc>
              <a:spcBef>
                <a:spcPts val="1285"/>
              </a:spcBef>
            </a:pPr>
            <a:r>
              <a:rPr sz="3200" dirty="0">
                <a:solidFill>
                  <a:srgbClr val="FFFFFF"/>
                </a:solidFill>
                <a:latin typeface="Arial"/>
                <a:cs typeface="Arial"/>
              </a:rPr>
              <a:t>•</a:t>
            </a:r>
            <a:endParaRPr sz="3200" dirty="0">
              <a:latin typeface="Arial"/>
              <a:cs typeface="Arial"/>
            </a:endParaRPr>
          </a:p>
        </p:txBody>
      </p:sp>
      <p:sp>
        <p:nvSpPr>
          <p:cNvPr id="8" name="object 8"/>
          <p:cNvSpPr txBox="1"/>
          <p:nvPr/>
        </p:nvSpPr>
        <p:spPr>
          <a:xfrm>
            <a:off x="4416278" y="3377565"/>
            <a:ext cx="4302760" cy="1651635"/>
          </a:xfrm>
          <a:prstGeom prst="rect">
            <a:avLst/>
          </a:prstGeom>
        </p:spPr>
        <p:txBody>
          <a:bodyPr vert="horz" wrap="square" lIns="0" tIns="12065" rIns="0" bIns="0" rtlCol="0">
            <a:spAutoFit/>
          </a:bodyPr>
          <a:lstStyle/>
          <a:p>
            <a:pPr marL="12700" marR="5080">
              <a:lnSpc>
                <a:spcPct val="101499"/>
              </a:lnSpc>
              <a:spcBef>
                <a:spcPts val="95"/>
              </a:spcBef>
            </a:pPr>
            <a:r>
              <a:rPr sz="2100" dirty="0">
                <a:solidFill>
                  <a:srgbClr val="FFFFFF"/>
                </a:solidFill>
                <a:latin typeface="Arial"/>
                <a:cs typeface="Arial"/>
              </a:rPr>
              <a:t>Neighborhoods</a:t>
            </a:r>
            <a:r>
              <a:rPr sz="2100" spc="10" dirty="0">
                <a:solidFill>
                  <a:srgbClr val="FFFFFF"/>
                </a:solidFill>
                <a:latin typeface="Arial"/>
                <a:cs typeface="Arial"/>
              </a:rPr>
              <a:t> </a:t>
            </a:r>
            <a:r>
              <a:rPr sz="2100" dirty="0">
                <a:solidFill>
                  <a:srgbClr val="FFFFFF"/>
                </a:solidFill>
                <a:latin typeface="Arial"/>
                <a:cs typeface="Arial"/>
              </a:rPr>
              <a:t>can</a:t>
            </a:r>
            <a:r>
              <a:rPr sz="2100" spc="40" dirty="0">
                <a:solidFill>
                  <a:srgbClr val="FFFFFF"/>
                </a:solidFill>
                <a:latin typeface="Arial"/>
                <a:cs typeface="Arial"/>
              </a:rPr>
              <a:t> </a:t>
            </a:r>
            <a:r>
              <a:rPr sz="2100" dirty="0">
                <a:solidFill>
                  <a:srgbClr val="FFFFFF"/>
                </a:solidFill>
                <a:latin typeface="Arial"/>
                <a:cs typeface="Arial"/>
              </a:rPr>
              <a:t>form</a:t>
            </a:r>
            <a:r>
              <a:rPr sz="2100" spc="45" dirty="0">
                <a:solidFill>
                  <a:srgbClr val="FFFFFF"/>
                </a:solidFill>
                <a:latin typeface="Arial"/>
                <a:cs typeface="Arial"/>
              </a:rPr>
              <a:t> </a:t>
            </a:r>
            <a:r>
              <a:rPr sz="2100" dirty="0">
                <a:solidFill>
                  <a:srgbClr val="FFFFFF"/>
                </a:solidFill>
                <a:latin typeface="Arial"/>
                <a:cs typeface="Arial"/>
              </a:rPr>
              <a:t>a</a:t>
            </a:r>
            <a:r>
              <a:rPr sz="2100" spc="45" dirty="0">
                <a:solidFill>
                  <a:srgbClr val="FFFFFF"/>
                </a:solidFill>
                <a:latin typeface="Arial"/>
                <a:cs typeface="Arial"/>
              </a:rPr>
              <a:t> </a:t>
            </a:r>
            <a:r>
              <a:rPr sz="2100" spc="-10" dirty="0">
                <a:solidFill>
                  <a:srgbClr val="FFFFFF"/>
                </a:solidFill>
                <a:latin typeface="Arial"/>
                <a:cs typeface="Arial"/>
              </a:rPr>
              <a:t>Firewise </a:t>
            </a:r>
            <a:r>
              <a:rPr sz="2100" dirty="0">
                <a:solidFill>
                  <a:srgbClr val="FFFFFF"/>
                </a:solidFill>
                <a:latin typeface="Arial"/>
                <a:cs typeface="Arial"/>
              </a:rPr>
              <a:t>USA</a:t>
            </a:r>
            <a:r>
              <a:rPr sz="2100" spc="-80" dirty="0">
                <a:solidFill>
                  <a:srgbClr val="FFFFFF"/>
                </a:solidFill>
                <a:latin typeface="Arial"/>
                <a:cs typeface="Arial"/>
              </a:rPr>
              <a:t> </a:t>
            </a:r>
            <a:r>
              <a:rPr sz="2100" spc="-10" dirty="0">
                <a:solidFill>
                  <a:srgbClr val="FFFFFF"/>
                </a:solidFill>
                <a:latin typeface="Arial"/>
                <a:cs typeface="Arial"/>
              </a:rPr>
              <a:t>community</a:t>
            </a:r>
            <a:endParaRPr sz="2100" dirty="0">
              <a:latin typeface="Arial"/>
              <a:cs typeface="Arial"/>
            </a:endParaRPr>
          </a:p>
          <a:p>
            <a:pPr marL="12700" marR="54610">
              <a:lnSpc>
                <a:spcPct val="101499"/>
              </a:lnSpc>
              <a:spcBef>
                <a:spcPts val="10"/>
              </a:spcBef>
            </a:pPr>
            <a:r>
              <a:rPr sz="2100" dirty="0">
                <a:solidFill>
                  <a:srgbClr val="FFFFFF"/>
                </a:solidFill>
                <a:latin typeface="Arial"/>
                <a:cs typeface="Arial"/>
              </a:rPr>
              <a:t>Cities,</a:t>
            </a:r>
            <a:r>
              <a:rPr sz="2100" spc="10" dirty="0">
                <a:solidFill>
                  <a:srgbClr val="FFFFFF"/>
                </a:solidFill>
                <a:latin typeface="Arial"/>
                <a:cs typeface="Arial"/>
              </a:rPr>
              <a:t> </a:t>
            </a:r>
            <a:r>
              <a:rPr sz="2100" dirty="0">
                <a:solidFill>
                  <a:srgbClr val="FFFFFF"/>
                </a:solidFill>
                <a:latin typeface="Arial"/>
                <a:cs typeface="Arial"/>
              </a:rPr>
              <a:t>counties,</a:t>
            </a:r>
            <a:r>
              <a:rPr sz="2100" spc="15" dirty="0">
                <a:solidFill>
                  <a:srgbClr val="FFFFFF"/>
                </a:solidFill>
                <a:latin typeface="Arial"/>
                <a:cs typeface="Arial"/>
              </a:rPr>
              <a:t> </a:t>
            </a:r>
            <a:r>
              <a:rPr sz="2100" dirty="0">
                <a:solidFill>
                  <a:srgbClr val="FFFFFF"/>
                </a:solidFill>
                <a:latin typeface="Arial"/>
                <a:cs typeface="Arial"/>
              </a:rPr>
              <a:t>and</a:t>
            </a:r>
            <a:r>
              <a:rPr sz="2100" spc="50" dirty="0">
                <a:solidFill>
                  <a:srgbClr val="FFFFFF"/>
                </a:solidFill>
                <a:latin typeface="Arial"/>
                <a:cs typeface="Arial"/>
              </a:rPr>
              <a:t> </a:t>
            </a:r>
            <a:r>
              <a:rPr sz="2100" dirty="0">
                <a:solidFill>
                  <a:srgbClr val="FFFFFF"/>
                </a:solidFill>
                <a:latin typeface="Arial"/>
                <a:cs typeface="Arial"/>
              </a:rPr>
              <a:t>local</a:t>
            </a:r>
            <a:r>
              <a:rPr sz="2100" spc="30" dirty="0">
                <a:solidFill>
                  <a:srgbClr val="FFFFFF"/>
                </a:solidFill>
                <a:latin typeface="Arial"/>
                <a:cs typeface="Arial"/>
              </a:rPr>
              <a:t> </a:t>
            </a:r>
            <a:r>
              <a:rPr sz="2100" spc="-10" dirty="0">
                <a:solidFill>
                  <a:srgbClr val="FFFFFF"/>
                </a:solidFill>
                <a:latin typeface="Arial"/>
                <a:cs typeface="Arial"/>
              </a:rPr>
              <a:t>districts </a:t>
            </a:r>
            <a:r>
              <a:rPr sz="2100" dirty="0">
                <a:solidFill>
                  <a:srgbClr val="FFFFFF"/>
                </a:solidFill>
                <a:latin typeface="Arial"/>
                <a:cs typeface="Arial"/>
              </a:rPr>
              <a:t>can</a:t>
            </a:r>
            <a:r>
              <a:rPr sz="2100" spc="20" dirty="0">
                <a:solidFill>
                  <a:srgbClr val="FFFFFF"/>
                </a:solidFill>
                <a:latin typeface="Arial"/>
                <a:cs typeface="Arial"/>
              </a:rPr>
              <a:t> </a:t>
            </a:r>
            <a:r>
              <a:rPr sz="2100" dirty="0">
                <a:solidFill>
                  <a:srgbClr val="FFFFFF"/>
                </a:solidFill>
                <a:latin typeface="Arial"/>
                <a:cs typeface="Arial"/>
              </a:rPr>
              <a:t>become</a:t>
            </a:r>
            <a:r>
              <a:rPr sz="2100" spc="35" dirty="0">
                <a:solidFill>
                  <a:srgbClr val="FFFFFF"/>
                </a:solidFill>
                <a:latin typeface="Arial"/>
                <a:cs typeface="Arial"/>
              </a:rPr>
              <a:t> </a:t>
            </a:r>
            <a:r>
              <a:rPr sz="2100" dirty="0">
                <a:solidFill>
                  <a:srgbClr val="FFFFFF"/>
                </a:solidFill>
                <a:latin typeface="Arial"/>
                <a:cs typeface="Arial"/>
              </a:rPr>
              <a:t>certified</a:t>
            </a:r>
            <a:r>
              <a:rPr sz="2100" spc="25" dirty="0">
                <a:solidFill>
                  <a:srgbClr val="FFFFFF"/>
                </a:solidFill>
                <a:latin typeface="Arial"/>
                <a:cs typeface="Arial"/>
              </a:rPr>
              <a:t> </a:t>
            </a:r>
            <a:r>
              <a:rPr sz="2100" dirty="0">
                <a:solidFill>
                  <a:srgbClr val="FFFFFF"/>
                </a:solidFill>
                <a:latin typeface="Arial"/>
                <a:cs typeface="Arial"/>
              </a:rPr>
              <a:t>as</a:t>
            </a:r>
            <a:r>
              <a:rPr sz="2100" spc="20" dirty="0">
                <a:solidFill>
                  <a:srgbClr val="FFFFFF"/>
                </a:solidFill>
                <a:latin typeface="Arial"/>
                <a:cs typeface="Arial"/>
              </a:rPr>
              <a:t> </a:t>
            </a:r>
            <a:r>
              <a:rPr sz="2100" dirty="0">
                <a:solidFill>
                  <a:srgbClr val="FFFFFF"/>
                </a:solidFill>
                <a:latin typeface="Arial"/>
                <a:cs typeface="Arial"/>
              </a:rPr>
              <a:t>a</a:t>
            </a:r>
            <a:r>
              <a:rPr sz="2100" spc="35" dirty="0">
                <a:solidFill>
                  <a:srgbClr val="FFFFFF"/>
                </a:solidFill>
                <a:latin typeface="Arial"/>
                <a:cs typeface="Arial"/>
              </a:rPr>
              <a:t> </a:t>
            </a:r>
            <a:r>
              <a:rPr sz="2100" dirty="0">
                <a:solidFill>
                  <a:srgbClr val="FFFFFF"/>
                </a:solidFill>
                <a:latin typeface="Arial"/>
                <a:cs typeface="Arial"/>
              </a:rPr>
              <a:t>Fire</a:t>
            </a:r>
            <a:r>
              <a:rPr sz="2100" spc="25" dirty="0">
                <a:solidFill>
                  <a:srgbClr val="FFFFFF"/>
                </a:solidFill>
                <a:latin typeface="Arial"/>
                <a:cs typeface="Arial"/>
              </a:rPr>
              <a:t> </a:t>
            </a:r>
            <a:r>
              <a:rPr sz="2100" spc="-20" dirty="0">
                <a:solidFill>
                  <a:srgbClr val="FFFFFF"/>
                </a:solidFill>
                <a:latin typeface="Arial"/>
                <a:cs typeface="Arial"/>
              </a:rPr>
              <a:t>Risk </a:t>
            </a:r>
            <a:r>
              <a:rPr sz="2100" dirty="0">
                <a:solidFill>
                  <a:srgbClr val="FFFFFF"/>
                </a:solidFill>
                <a:latin typeface="Arial"/>
                <a:cs typeface="Arial"/>
              </a:rPr>
              <a:t>Reduction</a:t>
            </a:r>
            <a:r>
              <a:rPr sz="2100" spc="40" dirty="0">
                <a:solidFill>
                  <a:srgbClr val="FFFFFF"/>
                </a:solidFill>
                <a:latin typeface="Arial"/>
                <a:cs typeface="Arial"/>
              </a:rPr>
              <a:t> </a:t>
            </a:r>
            <a:r>
              <a:rPr sz="2100" spc="-10" dirty="0">
                <a:solidFill>
                  <a:srgbClr val="FFFFFF"/>
                </a:solidFill>
                <a:latin typeface="Arial"/>
                <a:cs typeface="Arial"/>
              </a:rPr>
              <a:t>Community</a:t>
            </a:r>
            <a:endParaRPr sz="21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378368"/>
            <a:ext cx="8839200" cy="8201603"/>
          </a:xfrm>
          <a:prstGeom prst="rect">
            <a:avLst/>
          </a:prstGeom>
        </p:spPr>
        <p:txBody>
          <a:bodyPr vert="horz" wrap="square" lIns="0" tIns="14604" rIns="0" bIns="0" rtlCol="0">
            <a:spAutoFit/>
          </a:bodyPr>
          <a:lstStyle/>
          <a:p>
            <a:pPr marL="12700" marR="5080" algn="ctr">
              <a:spcBef>
                <a:spcPts val="114"/>
              </a:spcBef>
            </a:pP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 FAIR Plan &amp; Wildfire Risk Score</a:t>
            </a:r>
          </a:p>
          <a:p>
            <a:pPr marL="12700" marR="5080" algn="ctr">
              <a:spcBef>
                <a:spcPts val="114"/>
              </a:spcBef>
            </a:pPr>
            <a:endPar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August the CA FAIR Plan began offering insurance discounts </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CA FAIR Plan is offering 20 million dollar coverage per location for commercial policies, including HOAs</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Wildfire Risk Score regulations allow consumers to request and appeal your property risk score </a:t>
            </a: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469900" marR="5080" indent="-457200" algn="l">
              <a:spcBef>
                <a:spcPts val="114"/>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12700" marR="5080" algn="ctr">
              <a:spcBef>
                <a:spcPts val="114"/>
              </a:spcBef>
            </a:pPr>
            <a:endPar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3128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7CC33B-83B9-46DC-95A9-5B5DA3C670F0}"/>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11" name="object 7">
            <a:extLst>
              <a:ext uri="{FF2B5EF4-FFF2-40B4-BE49-F238E27FC236}">
                <a16:creationId xmlns:a16="http://schemas.microsoft.com/office/drawing/2014/main" id="{75284F6B-885A-47F6-BDC1-35D5A2069753}"/>
              </a:ext>
            </a:extLst>
          </p:cNvPr>
          <p:cNvSpPr txBox="1"/>
          <p:nvPr/>
        </p:nvSpPr>
        <p:spPr>
          <a:xfrm>
            <a:off x="527312" y="1371600"/>
            <a:ext cx="8089376" cy="4154341"/>
          </a:xfrm>
          <a:prstGeom prst="rect">
            <a:avLst/>
          </a:prstGeom>
        </p:spPr>
        <p:txBody>
          <a:bodyPr vert="horz" wrap="square" lIns="0" tIns="14604" rIns="0" bIns="0" rtlCol="0">
            <a:spAutoFit/>
          </a:bodyPr>
          <a:lstStyle/>
          <a:p>
            <a:pPr marL="12700" marR="5080" algn="ctr">
              <a:spcBef>
                <a:spcPts val="114"/>
              </a:spcBef>
            </a:pP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Modernizing Our </a:t>
            </a:r>
            <a:b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br>
            <a:r>
              <a:rPr lang="en-US"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 Market:</a:t>
            </a:r>
          </a:p>
          <a:p>
            <a:pPr marL="12700" marR="5080" algn="ctr">
              <a:spcBef>
                <a:spcPts val="114"/>
              </a:spcBef>
            </a:pPr>
            <a:endParaRPr lang="en-US" sz="3200" dirty="0">
              <a:solidFill>
                <a:schemeClr val="bg1"/>
              </a:solidFill>
              <a:latin typeface="Segoe UI Semibold" panose="020B0702040204020203" pitchFamily="34" charset="0"/>
              <a:cs typeface="Segoe UI Semibold" panose="020B0702040204020203" pitchFamily="34" charset="0"/>
            </a:endParaRP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Accessible Insurance for Californians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Create a Resilient Insurance Market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Communities from Climate Change</a:t>
            </a:r>
          </a:p>
        </p:txBody>
      </p:sp>
      <p:pic>
        <p:nvPicPr>
          <p:cNvPr id="5" name="Picture 4">
            <a:extLst>
              <a:ext uri="{FF2B5EF4-FFF2-40B4-BE49-F238E27FC236}">
                <a16:creationId xmlns:a16="http://schemas.microsoft.com/office/drawing/2014/main" id="{0A4625B4-C76D-4E56-8E6D-540331CAF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218353"/>
            <a:ext cx="1538622" cy="543647"/>
          </a:xfrm>
          <a:prstGeom prst="rect">
            <a:avLst/>
          </a:prstGeom>
        </p:spPr>
      </p:pic>
    </p:spTree>
    <p:extLst>
      <p:ext uri="{BB962C8B-B14F-4D97-AF65-F5344CB8AC3E}">
        <p14:creationId xmlns:p14="http://schemas.microsoft.com/office/powerpoint/2010/main" val="310030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386B3-A35F-4AF4-9251-DC2425970C5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7682"/>
            <a:ext cx="9144000" cy="6900863"/>
          </a:xfrm>
          <a:prstGeom prst="rect">
            <a:avLst/>
          </a:prstGeom>
        </p:spPr>
      </p:pic>
      <p:sp>
        <p:nvSpPr>
          <p:cNvPr id="10" name="Content Placeholder 17">
            <a:extLst>
              <a:ext uri="{FF2B5EF4-FFF2-40B4-BE49-F238E27FC236}">
                <a16:creationId xmlns:a16="http://schemas.microsoft.com/office/drawing/2014/main" id="{81A23D68-2D0B-4969-A14F-EC4CBC8AC728}"/>
              </a:ext>
            </a:extLst>
          </p:cNvPr>
          <p:cNvSpPr txBox="1">
            <a:spLocks/>
          </p:cNvSpPr>
          <p:nvPr/>
        </p:nvSpPr>
        <p:spPr>
          <a:xfrm>
            <a:off x="1219200" y="1379726"/>
            <a:ext cx="7665815" cy="5754604"/>
          </a:xfrm>
          <a:prstGeom prst="rect">
            <a:avLst/>
          </a:prstGeom>
        </p:spPr>
        <p:txBody>
          <a:bodyPr vert="horz" lIns="68580" tIns="34290" rIns="68580" bIns="34290" rtlCol="0" anchor="t">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Cat Models/Mitigation</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New models will recognize mitigation and hardening requirements to appropriately price rates and discount benefits; presently not available in current rate making process today. </a:t>
            </a:r>
          </a:p>
          <a:p>
            <a:pPr>
              <a:lnSpc>
                <a:spcPct val="100000"/>
              </a:lnSpc>
              <a:spcAft>
                <a:spcPts val="450"/>
              </a:spcAft>
              <a:buFont typeface="Wingdings" panose="05000000000000000000" pitchFamily="2" charset="2"/>
              <a:buChar char="§"/>
            </a:pPr>
            <a:r>
              <a:rPr lang="en-US" sz="2400" b="1"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California-only reinsurance costs</a:t>
            </a:r>
            <a:r>
              <a:rPr lang="en-US" sz="2000" dirty="0">
                <a:solidFill>
                  <a:schemeClr val="bg1"/>
                </a:solidFill>
                <a:effectLst>
                  <a:outerShdw blurRad="38100" dist="38100" dir="2700000" algn="tl">
                    <a:srgbClr val="000000">
                      <a:alpha val="43137"/>
                    </a:srgbClr>
                  </a:outerShdw>
                </a:effectLst>
                <a:latin typeface="Segoe UI Semibold"/>
                <a:cs typeface="Segoe UI Semibold"/>
              </a:rPr>
              <a:t> </a:t>
            </a:r>
            <a:r>
              <a:rPr lang="en-US" sz="2400" dirty="0">
                <a:solidFill>
                  <a:schemeClr val="bg1"/>
                </a:solidFill>
                <a:effectLst>
                  <a:outerShdw blurRad="38100" dist="38100" dir="2700000" algn="tl">
                    <a:srgbClr val="000000">
                      <a:alpha val="43137"/>
                    </a:srgbClr>
                  </a:outerShdw>
                </a:effectLst>
                <a:latin typeface="Segoe UI Semibold"/>
                <a:cs typeface="Segoe UI Semibold"/>
              </a:rPr>
              <a:t>—</a:t>
            </a:r>
            <a:r>
              <a:rPr lang="en-US" sz="2000" dirty="0">
                <a:solidFill>
                  <a:schemeClr val="bg1"/>
                </a:solidFill>
                <a:effectLst>
                  <a:outerShdw blurRad="38100" dist="38100" dir="2700000" algn="tl">
                    <a:srgbClr val="000000">
                      <a:alpha val="43137"/>
                    </a:srgbClr>
                  </a:outerShdw>
                </a:effectLst>
                <a:latin typeface="Segoe UI Semibold"/>
                <a:cs typeface="Segoe UI Semibold"/>
              </a:rPr>
              <a:t> </a:t>
            </a:r>
            <a:r>
              <a:rPr lang="en-US" sz="1600" dirty="0">
                <a:solidFill>
                  <a:schemeClr val="bg1"/>
                </a:solidFill>
                <a:effectLst>
                  <a:outerShdw blurRad="38100" dist="38100" dir="2700000" algn="tl">
                    <a:srgbClr val="000000">
                      <a:alpha val="43137"/>
                    </a:srgbClr>
                  </a:outerShdw>
                </a:effectLst>
                <a:latin typeface="Segoe UI Semibold"/>
                <a:cs typeface="Segoe UI Semibold"/>
              </a:rPr>
              <a:t>Protecting consumers from paying for other global catastrophes.</a:t>
            </a:r>
            <a:endPar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Modernizing FAIR Plan</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Expanding commercial coverage limits to $20 million </a:t>
            </a:r>
            <a:r>
              <a:rPr lang="en-US" sz="1600" i="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per structure</a:t>
            </a:r>
            <a:r>
              <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closes coverage gaps for  HOAs, affordable housing, and infill developments.</a:t>
            </a:r>
            <a:r>
              <a:rPr lang="en-US" sz="1800" b="1"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p>
          <a:p>
            <a:pPr>
              <a:lnSpc>
                <a:spcPct val="100000"/>
              </a:lnSpc>
              <a:spcAft>
                <a:spcPts val="450"/>
              </a:spcAft>
              <a:buFont typeface="Wingdings" panose="05000000000000000000" pitchFamily="2" charset="2"/>
              <a:buChar char="§"/>
            </a:pPr>
            <a:r>
              <a:rPr lang="en-US" sz="2400" b="1" u="sng"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 Availability in At-Risk Areas</a:t>
            </a:r>
            <a:r>
              <a:rPr lang="en-US" sz="2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 </a:t>
            </a: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Requiring insurance companies to write no less than 85% of homes and businesses in distressed areas identified by Insurance Commissioner. </a:t>
            </a:r>
          </a:p>
          <a:p>
            <a:pPr>
              <a:lnSpc>
                <a:spcPct val="100000"/>
              </a:lnSpc>
              <a:spcAft>
                <a:spcPts val="450"/>
              </a:spcAft>
              <a:buFont typeface="Wingdings" panose="05000000000000000000" pitchFamily="2" charset="2"/>
              <a:buChar char="§"/>
            </a:pPr>
            <a:r>
              <a:rPr lang="en-US" sz="2400" u="sng" dirty="0">
                <a:solidFill>
                  <a:schemeClr val="bg1"/>
                </a:solidFill>
                <a:effectLst>
                  <a:outerShdw blurRad="38100" dist="38100" dir="2700000" algn="tl">
                    <a:srgbClr val="000000">
                      <a:alpha val="43137"/>
                    </a:srgbClr>
                  </a:outerShdw>
                </a:effectLst>
                <a:latin typeface="Segoe UI Black"/>
                <a:ea typeface="Segoe UI Black"/>
                <a:cs typeface="Segoe UI Semibold"/>
              </a:rPr>
              <a:t>Returning FAIR Plan Policyholders to Market</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 </a:t>
            </a:r>
            <a:r>
              <a:rPr lang="en-US" sz="1800" dirty="0">
                <a:solidFill>
                  <a:schemeClr val="bg1"/>
                </a:solidFill>
                <a:effectLst>
                  <a:outerShdw blurRad="38100" dist="38100" dir="2700000" algn="tl">
                    <a:srgbClr val="000000">
                      <a:alpha val="43137"/>
                    </a:srgbClr>
                  </a:outerShdw>
                </a:effectLst>
                <a:latin typeface="Segoe UI Semibold"/>
                <a:cs typeface="Segoe UI Semibold"/>
              </a:rPr>
              <a:t>— </a:t>
            </a:r>
            <a:r>
              <a:rPr lang="en-US" sz="1600" dirty="0">
                <a:solidFill>
                  <a:schemeClr val="bg1"/>
                </a:solidFill>
                <a:effectLst>
                  <a:outerShdw blurRad="38100" dist="38100" dir="2700000" algn="tl">
                    <a:srgbClr val="000000">
                      <a:alpha val="43137"/>
                    </a:srgbClr>
                  </a:outerShdw>
                </a:effectLst>
                <a:latin typeface="Segoe UI Semibold"/>
                <a:cs typeface="Segoe UI Semibold"/>
              </a:rPr>
              <a:t>With first priority given to homes and businesses following  “Safer from Wildfires” regulation.</a:t>
            </a:r>
          </a:p>
          <a:p>
            <a:pPr>
              <a:lnSpc>
                <a:spcPct val="100000"/>
              </a:lnSpc>
              <a:spcAft>
                <a:spcPts val="450"/>
              </a:spcAft>
              <a:buFont typeface="Wingdings" panose="05000000000000000000" pitchFamily="2" charset="2"/>
              <a:buChar char="§"/>
            </a:pPr>
            <a:endParaRPr lang="en-US" sz="1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1" name="object 7">
            <a:extLst>
              <a:ext uri="{FF2B5EF4-FFF2-40B4-BE49-F238E27FC236}">
                <a16:creationId xmlns:a16="http://schemas.microsoft.com/office/drawing/2014/main" id="{75284F6B-885A-47F6-BDC1-35D5A2069753}"/>
              </a:ext>
            </a:extLst>
          </p:cNvPr>
          <p:cNvSpPr txBox="1"/>
          <p:nvPr/>
        </p:nvSpPr>
        <p:spPr>
          <a:xfrm>
            <a:off x="304800" y="609600"/>
            <a:ext cx="8669868" cy="568744"/>
          </a:xfrm>
          <a:prstGeom prst="rect">
            <a:avLst/>
          </a:prstGeom>
        </p:spPr>
        <p:txBody>
          <a:bodyPr vert="horz" wrap="square" lIns="0" tIns="14604" rIns="0" bIns="0" rtlCol="0">
            <a:spAutoFit/>
          </a:bodyPr>
          <a:lstStyle/>
          <a:p>
            <a:pPr marL="12700" marR="5080" algn="l">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Sustainable Insurance  Strategy</a:t>
            </a:r>
          </a:p>
        </p:txBody>
      </p:sp>
      <p:pic>
        <p:nvPicPr>
          <p:cNvPr id="6" name="Picture 5">
            <a:extLst>
              <a:ext uri="{FF2B5EF4-FFF2-40B4-BE49-F238E27FC236}">
                <a16:creationId xmlns:a16="http://schemas.microsoft.com/office/drawing/2014/main" id="{606ACE89-8B7A-498E-8FCC-B21328A98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Tree>
    <p:extLst>
      <p:ext uri="{BB962C8B-B14F-4D97-AF65-F5344CB8AC3E}">
        <p14:creationId xmlns:p14="http://schemas.microsoft.com/office/powerpoint/2010/main" val="176802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2EF018-57B5-477D-AC19-A6C5B9FC68D7}"/>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16961" y="-42863"/>
            <a:ext cx="9144000" cy="6900863"/>
          </a:xfrm>
          <a:prstGeom prst="rect">
            <a:avLst/>
          </a:prstGeom>
        </p:spPr>
      </p:pic>
      <p:sp>
        <p:nvSpPr>
          <p:cNvPr id="11" name="object 7">
            <a:extLst>
              <a:ext uri="{FF2B5EF4-FFF2-40B4-BE49-F238E27FC236}">
                <a16:creationId xmlns:a16="http://schemas.microsoft.com/office/drawing/2014/main" id="{75284F6B-885A-47F6-BDC1-35D5A2069753}"/>
              </a:ext>
            </a:extLst>
          </p:cNvPr>
          <p:cNvSpPr txBox="1"/>
          <p:nvPr/>
        </p:nvSpPr>
        <p:spPr>
          <a:xfrm>
            <a:off x="304800" y="762000"/>
            <a:ext cx="8458200" cy="1763943"/>
          </a:xfrm>
          <a:prstGeom prst="rect">
            <a:avLst/>
          </a:prstGeom>
        </p:spPr>
        <p:txBody>
          <a:bodyPr vert="horz" wrap="square" lIns="0" tIns="14604" rIns="0" bIns="0" rtlCol="0">
            <a:spAutoFit/>
          </a:bodyPr>
          <a:lstStyle/>
          <a:p>
            <a:pPr marL="12700" marR="5080" algn="ctr">
              <a:lnSpc>
                <a:spcPct val="99600"/>
              </a:lnSpc>
              <a:spcBef>
                <a:spcPts val="114"/>
              </a:spcBef>
            </a:pPr>
            <a:r>
              <a:rPr lang="en-US" sz="32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The largest insurance reform since voters passed Proposition 103 in 1988 — </a:t>
            </a:r>
          </a:p>
          <a:p>
            <a:pPr marL="12700" marR="5080" algn="ctr">
              <a:lnSpc>
                <a:spcPct val="99600"/>
              </a:lnSpc>
              <a:spcBef>
                <a:spcPts val="114"/>
              </a:spcBef>
            </a:pPr>
            <a:r>
              <a:rPr lang="en-US" sz="24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informed by thousands of </a:t>
            </a:r>
          </a:p>
          <a:p>
            <a:pPr marL="12700" marR="5080" algn="ctr">
              <a:lnSpc>
                <a:spcPct val="99600"/>
              </a:lnSpc>
              <a:spcBef>
                <a:spcPts val="114"/>
              </a:spcBef>
            </a:pPr>
            <a:r>
              <a:rPr lang="en-US" sz="2400" b="1"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CONSUMERS  in every county. </a:t>
            </a:r>
          </a:p>
        </p:txBody>
      </p:sp>
      <p:pic>
        <p:nvPicPr>
          <p:cNvPr id="12" name="Picture 11">
            <a:extLst>
              <a:ext uri="{FF2B5EF4-FFF2-40B4-BE49-F238E27FC236}">
                <a16:creationId xmlns:a16="http://schemas.microsoft.com/office/drawing/2014/main" id="{012E3638-C2F8-40E7-BBCF-C8554526D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218353"/>
            <a:ext cx="1538622" cy="543647"/>
          </a:xfrm>
          <a:prstGeom prst="rect">
            <a:avLst/>
          </a:prstGeom>
        </p:spPr>
      </p:pic>
      <p:sp>
        <p:nvSpPr>
          <p:cNvPr id="10" name="Content Placeholder 17">
            <a:extLst>
              <a:ext uri="{FF2B5EF4-FFF2-40B4-BE49-F238E27FC236}">
                <a16:creationId xmlns:a16="http://schemas.microsoft.com/office/drawing/2014/main" id="{E5A85E3B-A2FB-4FA7-8AF4-F6C557C754A2}"/>
              </a:ext>
            </a:extLst>
          </p:cNvPr>
          <p:cNvSpPr txBox="1">
            <a:spLocks/>
          </p:cNvSpPr>
          <p:nvPr/>
        </p:nvSpPr>
        <p:spPr>
          <a:xfrm>
            <a:off x="281892" y="3276600"/>
            <a:ext cx="8580215" cy="2590800"/>
          </a:xfrm>
          <a:prstGeom prst="rect">
            <a:avLst/>
          </a:prstGeom>
        </p:spPr>
        <p:txBody>
          <a:bodyPr vert="horz" lIns="68580" tIns="34290" rIns="68580" bIns="34290" rtlCol="0" anchor="t">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buFont typeface="Wingdings"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Commissioner Lara and Department of Insurance Outreach Teams have met with more than </a:t>
            </a:r>
            <a:r>
              <a:rPr lang="en-US" sz="2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122,000</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consumers</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in person and virtually since 2019. </a:t>
            </a:r>
            <a:endParaRPr lang="en-US" dirty="0">
              <a:cs typeface="Calibri"/>
            </a:endParaRPr>
          </a:p>
          <a:p>
            <a:pPr>
              <a:lnSpc>
                <a:spcPct val="100000"/>
              </a:lnSpc>
              <a:spcAft>
                <a:spcPts val="450"/>
              </a:spcAft>
              <a:buFont typeface="Wingdings"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Segoe UI Semibold"/>
                <a:cs typeface="Segoe UI Semibold"/>
              </a:rPr>
              <a:t>More than </a:t>
            </a:r>
            <a:r>
              <a:rPr lang="en-US" sz="2400" b="1" dirty="0">
                <a:solidFill>
                  <a:schemeClr val="bg1"/>
                </a:solidFill>
                <a:effectLst>
                  <a:outerShdw blurRad="38100" dist="38100" dir="2700000" algn="tl">
                    <a:srgbClr val="000000">
                      <a:alpha val="43137"/>
                    </a:srgbClr>
                  </a:outerShdw>
                </a:effectLst>
                <a:latin typeface="Segoe UI Black"/>
                <a:ea typeface="Segoe UI Black"/>
                <a:cs typeface="Segoe UI Semibold"/>
              </a:rPr>
              <a:t>2000</a:t>
            </a:r>
            <a:r>
              <a:rPr lang="en-US" sz="2400" dirty="0">
                <a:solidFill>
                  <a:schemeClr val="bg1"/>
                </a:solidFill>
                <a:effectLst>
                  <a:outerShdw blurRad="38100" dist="38100" dir="2700000" algn="tl">
                    <a:srgbClr val="000000">
                      <a:alpha val="43137"/>
                    </a:srgbClr>
                  </a:outerShdw>
                </a:effectLst>
                <a:latin typeface="Segoe UI Semibold"/>
                <a:cs typeface="Segoe UI Semibold"/>
              </a:rPr>
              <a:t> </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meetings, town halls, and events</a:t>
            </a:r>
            <a:r>
              <a:rPr lang="en-US" sz="2400" dirty="0">
                <a:solidFill>
                  <a:schemeClr val="bg1"/>
                </a:solidFill>
                <a:effectLst>
                  <a:outerShdw blurRad="38100" dist="38100" dir="2700000" algn="tl">
                    <a:srgbClr val="000000">
                      <a:alpha val="43137"/>
                    </a:srgbClr>
                  </a:outerShdw>
                </a:effectLst>
                <a:latin typeface="Segoe UI Semibold"/>
                <a:cs typeface="Segoe UI Semibold"/>
              </a:rPr>
              <a:t> in all </a:t>
            </a:r>
            <a:br>
              <a:rPr lang="en-US" sz="24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58</a:t>
            </a:r>
            <a:r>
              <a:rPr lang="en-US" sz="2400" dirty="0">
                <a:solidFill>
                  <a:schemeClr val="bg1"/>
                </a:solidFill>
                <a:effectLst>
                  <a:outerShdw blurRad="38100" dist="38100" dir="2700000" algn="tl">
                    <a:srgbClr val="000000">
                      <a:alpha val="43137"/>
                    </a:srgbClr>
                  </a:outerShdw>
                </a:effectLst>
                <a:latin typeface="Segoe UI Semibold"/>
                <a:ea typeface="Segoe UI Black"/>
                <a:cs typeface="Segoe UI Semibold"/>
              </a:rPr>
              <a:t> </a:t>
            </a:r>
            <a:r>
              <a:rPr lang="en-US" sz="2400" dirty="0">
                <a:solidFill>
                  <a:schemeClr val="bg1"/>
                </a:solidFill>
                <a:effectLst>
                  <a:outerShdw blurRad="38100" dist="38100" dir="2700000" algn="tl">
                    <a:srgbClr val="000000">
                      <a:alpha val="43137"/>
                    </a:srgbClr>
                  </a:outerShdw>
                </a:effectLst>
                <a:latin typeface="Segoe UI Black"/>
                <a:ea typeface="Segoe UI Black"/>
                <a:cs typeface="Segoe UI Semibold"/>
              </a:rPr>
              <a:t>counties</a:t>
            </a:r>
            <a:r>
              <a:rPr lang="en-US" sz="2400" dirty="0">
                <a:solidFill>
                  <a:schemeClr val="bg1"/>
                </a:solidFill>
                <a:effectLst>
                  <a:outerShdw blurRad="38100" dist="38100" dir="2700000" algn="tl">
                    <a:srgbClr val="000000">
                      <a:alpha val="43137"/>
                    </a:srgbClr>
                  </a:outerShdw>
                </a:effectLst>
                <a:latin typeface="Segoe UI Semibold"/>
                <a:cs typeface="Segoe UI Semibold"/>
              </a:rPr>
              <a:t> of the state.</a:t>
            </a:r>
          </a:p>
          <a:p>
            <a:pPr marL="0" indent="0">
              <a:lnSpc>
                <a:spcPct val="100000"/>
              </a:lnSpc>
              <a:spcAft>
                <a:spcPts val="450"/>
              </a:spcAft>
              <a:buNone/>
            </a:pPr>
            <a:endPar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6376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1524000"/>
            <a:ext cx="8839200" cy="3561872"/>
          </a:xfrm>
          <a:prstGeom prst="rect">
            <a:avLst/>
          </a:prstGeom>
        </p:spPr>
        <p:txBody>
          <a:bodyPr vert="horz" wrap="square" lIns="0" tIns="14604" rIns="0" bIns="0" rtlCol="0">
            <a:spAutoFit/>
          </a:bodyPr>
          <a:lstStyle/>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Questions?</a:t>
            </a:r>
          </a:p>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1-800-927-4357</a:t>
            </a:r>
          </a:p>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insurance.ca.gov</a:t>
            </a:r>
          </a:p>
          <a:p>
            <a:pPr marL="12700" marR="5080" algn="ctr">
              <a:lnSpc>
                <a:spcPct val="99600"/>
              </a:lnSpc>
              <a:spcBef>
                <a:spcPts val="114"/>
              </a:spcBef>
            </a:pPr>
            <a:endParaRPr sz="6600"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68116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8965" y="-42863"/>
            <a:ext cx="9144000" cy="6900863"/>
          </a:xfrm>
          <a:prstGeom prst="rect">
            <a:avLst/>
          </a:prstGeom>
        </p:spPr>
      </p:pic>
      <p:sp>
        <p:nvSpPr>
          <p:cNvPr id="10" name="Content Placeholder 17">
            <a:extLst>
              <a:ext uri="{FF2B5EF4-FFF2-40B4-BE49-F238E27FC236}">
                <a16:creationId xmlns:a16="http://schemas.microsoft.com/office/drawing/2014/main" id="{81A23D68-2D0B-4969-A14F-EC4CBC8AC728}"/>
              </a:ext>
            </a:extLst>
          </p:cNvPr>
          <p:cNvSpPr txBox="1">
            <a:spLocks/>
          </p:cNvSpPr>
          <p:nvPr/>
        </p:nvSpPr>
        <p:spPr>
          <a:xfrm>
            <a:off x="352760" y="1366632"/>
            <a:ext cx="4366308" cy="4424568"/>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Inflation is creating unprecedented financial stress to insurance markets.</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Increased costs of rebuilding, supplies, materials, auto parts along with labor shortages, among other costs, are affecting insurance markets.</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Reinsurance is harder to find and is costlier as catastrophes grow around the world.</a:t>
            </a:r>
          </a:p>
          <a:p>
            <a:pPr>
              <a:lnSpc>
                <a:spcPct val="100000"/>
              </a:lnSpc>
              <a:spcAft>
                <a:spcPts val="450"/>
              </a:spcAft>
              <a:defRPr/>
            </a:pPr>
            <a:r>
              <a:rPr lang="en-US" sz="1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As risk grows, insurance markets are contracting to protect solvency, meet financial obligations and regulatory mandates. </a:t>
            </a: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p:txBody>
      </p:sp>
      <p:sp>
        <p:nvSpPr>
          <p:cNvPr id="11" name="object 7">
            <a:extLst>
              <a:ext uri="{FF2B5EF4-FFF2-40B4-BE49-F238E27FC236}">
                <a16:creationId xmlns:a16="http://schemas.microsoft.com/office/drawing/2014/main" id="{75284F6B-885A-47F6-BDC1-35D5A2069753}"/>
              </a:ext>
            </a:extLst>
          </p:cNvPr>
          <p:cNvSpPr txBox="1"/>
          <p:nvPr/>
        </p:nvSpPr>
        <p:spPr>
          <a:xfrm>
            <a:off x="428065" y="559705"/>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The Insurance Market</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grpSp>
        <p:nvGrpSpPr>
          <p:cNvPr id="2" name="Group 1">
            <a:extLst>
              <a:ext uri="{FF2B5EF4-FFF2-40B4-BE49-F238E27FC236}">
                <a16:creationId xmlns:a16="http://schemas.microsoft.com/office/drawing/2014/main" id="{9C3344BE-7FC4-43C8-9F6A-7CDE4DA3DEDD}"/>
              </a:ext>
            </a:extLst>
          </p:cNvPr>
          <p:cNvGrpSpPr/>
          <p:nvPr/>
        </p:nvGrpSpPr>
        <p:grpSpPr>
          <a:xfrm>
            <a:off x="5071827" y="2057400"/>
            <a:ext cx="3843573" cy="2936205"/>
            <a:chOff x="4885559" y="2057400"/>
            <a:chExt cx="3843573" cy="2936205"/>
          </a:xfrm>
        </p:grpSpPr>
        <p:sp>
          <p:nvSpPr>
            <p:cNvPr id="3" name="Rectangle: Diagonal Corners Snipped 2">
              <a:extLst>
                <a:ext uri="{FF2B5EF4-FFF2-40B4-BE49-F238E27FC236}">
                  <a16:creationId xmlns:a16="http://schemas.microsoft.com/office/drawing/2014/main" id="{5AD16D9A-1ADE-4ECE-9DE3-0BF77FAAFBC7}"/>
                </a:ext>
              </a:extLst>
            </p:cNvPr>
            <p:cNvSpPr/>
            <p:nvPr/>
          </p:nvSpPr>
          <p:spPr>
            <a:xfrm>
              <a:off x="4885559" y="2057400"/>
              <a:ext cx="3843573" cy="2936205"/>
            </a:xfrm>
            <a:prstGeom prst="snip2DiagRect">
              <a:avLst/>
            </a:prstGeom>
            <a:solidFill>
              <a:srgbClr val="1F4390">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7" name="object 7">
              <a:extLst>
                <a:ext uri="{FF2B5EF4-FFF2-40B4-BE49-F238E27FC236}">
                  <a16:creationId xmlns:a16="http://schemas.microsoft.com/office/drawing/2014/main" id="{FBD6BD2E-CED9-4B0E-B335-FABC87D88E98}"/>
                </a:ext>
              </a:extLst>
            </p:cNvPr>
            <p:cNvSpPr txBox="1"/>
            <p:nvPr/>
          </p:nvSpPr>
          <p:spPr>
            <a:xfrm>
              <a:off x="5026805" y="2517499"/>
              <a:ext cx="3561080" cy="2015294"/>
            </a:xfrm>
            <a:prstGeom prst="rect">
              <a:avLst/>
            </a:prstGeom>
            <a:ln>
              <a:noFill/>
            </a:ln>
          </p:spPr>
          <p:txBody>
            <a:bodyPr vert="horz" wrap="square" lIns="0" tIns="14604" rIns="0" bIns="0" rtlCol="0">
              <a:spAutoFit/>
            </a:bodyPr>
            <a:lstStyle/>
            <a:p>
              <a:pPr marL="12700" marR="5080" algn="ctr">
                <a:lnSpc>
                  <a:spcPct val="99600"/>
                </a:lnSpc>
                <a:spcBef>
                  <a:spcPts val="114"/>
                </a:spcBef>
              </a:pPr>
              <a:r>
                <a:rPr lang="en-US" sz="26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Natural disasters &amp; global inflation have increased insured losses and costs worldwide like never before. </a:t>
              </a:r>
              <a:endParaRPr sz="26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grpSp>
      <p:pic>
        <p:nvPicPr>
          <p:cNvPr id="9" name="Picture 8">
            <a:extLst>
              <a:ext uri="{FF2B5EF4-FFF2-40B4-BE49-F238E27FC236}">
                <a16:creationId xmlns:a16="http://schemas.microsoft.com/office/drawing/2014/main" id="{633CDD62-0E66-4B28-AA38-B4311B3674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76200"/>
            <a:ext cx="1538622" cy="543647"/>
          </a:xfrm>
          <a:prstGeom prst="rect">
            <a:avLst/>
          </a:prstGeom>
        </p:spPr>
      </p:pic>
    </p:spTree>
    <p:extLst>
      <p:ext uri="{BB962C8B-B14F-4D97-AF65-F5344CB8AC3E}">
        <p14:creationId xmlns:p14="http://schemas.microsoft.com/office/powerpoint/2010/main" val="179440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42863"/>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457201" y="3200400"/>
            <a:ext cx="8153400" cy="266700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800"/>
              </a:lnSpc>
              <a:spcAft>
                <a:spcPts val="450"/>
              </a:spcAft>
              <a:buNone/>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property insurance market in the country (specifically in large states like California) is changing quickly. </a:t>
            </a:r>
            <a:endParaRPr lang="en-US" sz="16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gn="ctr">
              <a:lnSpc>
                <a:spcPts val="2800"/>
              </a:lnSpc>
              <a:spcAft>
                <a:spcPts val="450"/>
              </a:spcAft>
              <a:buNone/>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2022 alone — 7 of top 12 insurance companies have paused or restricted new business despite rate increases approved or pending with Department of Insurance.</a:t>
            </a:r>
          </a:p>
          <a:p>
            <a:pPr marL="0" indent="0">
              <a:lnSpc>
                <a:spcPts val="2800"/>
              </a:lnSpc>
              <a:spcAft>
                <a:spcPts val="450"/>
              </a:spcAft>
              <a:buNone/>
              <a:defRPr/>
            </a:pPr>
            <a:endParaRPr lang="en-US" sz="28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609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grpSp>
        <p:nvGrpSpPr>
          <p:cNvPr id="8" name="Group 7">
            <a:extLst>
              <a:ext uri="{FF2B5EF4-FFF2-40B4-BE49-F238E27FC236}">
                <a16:creationId xmlns:a16="http://schemas.microsoft.com/office/drawing/2014/main" id="{31D92EB9-6D24-4C45-A0BF-5643E90CB057}"/>
              </a:ext>
            </a:extLst>
          </p:cNvPr>
          <p:cNvGrpSpPr/>
          <p:nvPr/>
        </p:nvGrpSpPr>
        <p:grpSpPr>
          <a:xfrm>
            <a:off x="690244" y="1709061"/>
            <a:ext cx="7844156" cy="1262739"/>
            <a:chOff x="4885559" y="2057400"/>
            <a:chExt cx="3843573" cy="2936205"/>
          </a:xfrm>
        </p:grpSpPr>
        <p:sp>
          <p:nvSpPr>
            <p:cNvPr id="9" name="Rectangle: Diagonal Corners Snipped 8">
              <a:extLst>
                <a:ext uri="{FF2B5EF4-FFF2-40B4-BE49-F238E27FC236}">
                  <a16:creationId xmlns:a16="http://schemas.microsoft.com/office/drawing/2014/main" id="{6D12051E-E888-4F36-9992-B19BF6C4DBD7}"/>
                </a:ext>
              </a:extLst>
            </p:cNvPr>
            <p:cNvSpPr/>
            <p:nvPr/>
          </p:nvSpPr>
          <p:spPr>
            <a:xfrm>
              <a:off x="4885559" y="2057400"/>
              <a:ext cx="3843573" cy="2936205"/>
            </a:xfrm>
            <a:prstGeom prst="snip2DiagRect">
              <a:avLst/>
            </a:prstGeom>
            <a:solidFill>
              <a:srgbClr val="1F4390">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object 7">
              <a:extLst>
                <a:ext uri="{FF2B5EF4-FFF2-40B4-BE49-F238E27FC236}">
                  <a16:creationId xmlns:a16="http://schemas.microsoft.com/office/drawing/2014/main" id="{488AC7F1-392B-43CD-A1F9-9DA5596830BA}"/>
                </a:ext>
              </a:extLst>
            </p:cNvPr>
            <p:cNvSpPr txBox="1"/>
            <p:nvPr/>
          </p:nvSpPr>
          <p:spPr>
            <a:xfrm>
              <a:off x="5026805" y="2517501"/>
              <a:ext cx="3561080" cy="2464231"/>
            </a:xfrm>
            <a:prstGeom prst="rect">
              <a:avLst/>
            </a:prstGeom>
            <a:ln>
              <a:noFill/>
            </a:ln>
          </p:spPr>
          <p:txBody>
            <a:bodyPr vert="horz" wrap="square" lIns="0" tIns="14604" rIns="0" bIns="0" rtlCol="0">
              <a:spAutoFit/>
            </a:bodyPr>
            <a:lstStyle/>
            <a:p>
              <a:pPr marL="12700" marR="5080" algn="ctr">
                <a:lnSpc>
                  <a:spcPct val="99600"/>
                </a:lnSpc>
                <a:spcBef>
                  <a:spcPts val="114"/>
                </a:spcBef>
              </a:pPr>
              <a:r>
                <a:rPr lang="en-US" sz="28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Top 12 Companies = </a:t>
              </a:r>
            </a:p>
            <a:p>
              <a:pPr marL="12700" marR="5080" algn="ctr">
                <a:lnSpc>
                  <a:spcPct val="99600"/>
                </a:lnSpc>
                <a:spcBef>
                  <a:spcPts val="114"/>
                </a:spcBef>
              </a:pPr>
              <a:r>
                <a:rPr lang="en-US" sz="2800" spc="-15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85% of State’s Homeowners Market</a:t>
              </a:r>
            </a:p>
          </p:txBody>
        </p:sp>
      </p:grpSp>
    </p:spTree>
    <p:extLst>
      <p:ext uri="{BB962C8B-B14F-4D97-AF65-F5344CB8AC3E}">
        <p14:creationId xmlns:p14="http://schemas.microsoft.com/office/powerpoint/2010/main" val="19415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35859"/>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855634" y="1970342"/>
            <a:ext cx="7513415" cy="291442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Aft>
                <a:spcPts val="450"/>
              </a:spcAft>
              <a:buNone/>
              <a:defRP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228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graphicFrame>
        <p:nvGraphicFramePr>
          <p:cNvPr id="8" name="Table 7">
            <a:extLst>
              <a:ext uri="{FF2B5EF4-FFF2-40B4-BE49-F238E27FC236}">
                <a16:creationId xmlns:a16="http://schemas.microsoft.com/office/drawing/2014/main" id="{EC127BB6-772A-4C2A-81C2-121663E9144B}"/>
              </a:ext>
            </a:extLst>
          </p:cNvPr>
          <p:cNvGraphicFramePr>
            <a:graphicFrameLocks noGrp="1"/>
          </p:cNvGraphicFramePr>
          <p:nvPr>
            <p:extLst>
              <p:ext uri="{D42A27DB-BD31-4B8C-83A1-F6EECF244321}">
                <p14:modId xmlns:p14="http://schemas.microsoft.com/office/powerpoint/2010/main" val="3680209601"/>
              </p:ext>
            </p:extLst>
          </p:nvPr>
        </p:nvGraphicFramePr>
        <p:xfrm>
          <a:off x="345141" y="809749"/>
          <a:ext cx="8534400" cy="5780359"/>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2753549133"/>
                    </a:ext>
                  </a:extLst>
                </a:gridCol>
                <a:gridCol w="822673">
                  <a:extLst>
                    <a:ext uri="{9D8B030D-6E8A-4147-A177-3AD203B41FA5}">
                      <a16:colId xmlns:a16="http://schemas.microsoft.com/office/drawing/2014/main" val="128856028"/>
                    </a:ext>
                  </a:extLst>
                </a:gridCol>
                <a:gridCol w="2072926">
                  <a:extLst>
                    <a:ext uri="{9D8B030D-6E8A-4147-A177-3AD203B41FA5}">
                      <a16:colId xmlns:a16="http://schemas.microsoft.com/office/drawing/2014/main" val="76918264"/>
                    </a:ext>
                  </a:extLst>
                </a:gridCol>
                <a:gridCol w="3505200">
                  <a:extLst>
                    <a:ext uri="{9D8B030D-6E8A-4147-A177-3AD203B41FA5}">
                      <a16:colId xmlns:a16="http://schemas.microsoft.com/office/drawing/2014/main" val="3468008720"/>
                    </a:ext>
                  </a:extLst>
                </a:gridCol>
              </a:tblGrid>
              <a:tr h="507319">
                <a:tc>
                  <a:txBody>
                    <a:bodyPr/>
                    <a:lstStyle/>
                    <a:p>
                      <a:r>
                        <a:rPr lang="en-US" sz="1400" dirty="0">
                          <a:latin typeface="Segoe UI Semibold" panose="020B0702040204020203" pitchFamily="34" charset="0"/>
                          <a:cs typeface="Segoe UI Semibold" panose="020B0702040204020203" pitchFamily="34" charset="0"/>
                        </a:rPr>
                        <a:t>Insurance Group </a:t>
                      </a:r>
                      <a:br>
                        <a:rPr lang="en-US" sz="1400" dirty="0">
                          <a:latin typeface="Segoe UI Semibold" panose="020B0702040204020203" pitchFamily="34" charset="0"/>
                          <a:cs typeface="Segoe UI Semibold" panose="020B0702040204020203" pitchFamily="34" charset="0"/>
                        </a:rPr>
                      </a:br>
                      <a:r>
                        <a:rPr lang="en-US" sz="1400" dirty="0">
                          <a:latin typeface="Segoe UI Semibold" panose="020B0702040204020203" pitchFamily="34" charset="0"/>
                          <a:cs typeface="Segoe UI Semibold" panose="020B0702040204020203" pitchFamily="34" charset="0"/>
                        </a:rPr>
                        <a:t>and Ranking (2022)</a:t>
                      </a:r>
                    </a:p>
                  </a:txBody>
                  <a:tcPr/>
                </a:tc>
                <a:tc>
                  <a:txBody>
                    <a:bodyPr/>
                    <a:lstStyle/>
                    <a:p>
                      <a:r>
                        <a:rPr lang="en-US" sz="1400" dirty="0">
                          <a:latin typeface="Segoe UI Semibold" panose="020B0702040204020203" pitchFamily="34" charset="0"/>
                          <a:cs typeface="Segoe UI Semibold" panose="020B0702040204020203" pitchFamily="34" charset="0"/>
                        </a:rPr>
                        <a:t>Market Share</a:t>
                      </a:r>
                    </a:p>
                  </a:txBody>
                  <a:tcPr/>
                </a:tc>
                <a:tc>
                  <a:txBody>
                    <a:bodyPr/>
                    <a:lstStyle/>
                    <a:p>
                      <a:r>
                        <a:rPr lang="en-US" sz="1400" dirty="0">
                          <a:latin typeface="Segoe UI Semibold" panose="020B0702040204020203" pitchFamily="34" charset="0"/>
                          <a:cs typeface="Segoe UI Semibold" panose="020B0702040204020203" pitchFamily="34" charset="0"/>
                        </a:rPr>
                        <a:t>2023 Rate Increases (Pending &amp; Approved)</a:t>
                      </a:r>
                    </a:p>
                  </a:txBody>
                  <a:tcPr/>
                </a:tc>
                <a:tc>
                  <a:txBody>
                    <a:bodyPr/>
                    <a:lstStyle/>
                    <a:p>
                      <a:r>
                        <a:rPr lang="en-US" sz="1400" dirty="0">
                          <a:latin typeface="Segoe UI Semibold" panose="020B0702040204020203" pitchFamily="34" charset="0"/>
                          <a:cs typeface="Segoe UI Semibold" panose="020B0702040204020203" pitchFamily="34" charset="0"/>
                        </a:rPr>
                        <a:t>Major Action Since 2022</a:t>
                      </a:r>
                    </a:p>
                  </a:txBody>
                  <a:tcPr/>
                </a:tc>
                <a:extLst>
                  <a:ext uri="{0D108BD9-81ED-4DB2-BD59-A6C34878D82A}">
                    <a16:rowId xmlns:a16="http://schemas.microsoft.com/office/drawing/2014/main" val="248853693"/>
                  </a:ext>
                </a:extLst>
              </a:tr>
              <a:tr h="29842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 State Farm</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21.22%</a:t>
                      </a:r>
                    </a:p>
                  </a:txBody>
                  <a:tcPr/>
                </a:tc>
                <a:tc>
                  <a:txBody>
                    <a:bodyPr/>
                    <a:lstStyle/>
                    <a:p>
                      <a:r>
                        <a:rPr lang="en-US" sz="1400" dirty="0">
                          <a:latin typeface="Segoe UI Semibold" panose="020B0702040204020203" pitchFamily="34" charset="0"/>
                          <a:cs typeface="Segoe UI Semibold" panose="020B0702040204020203" pitchFamily="34" charset="0"/>
                        </a:rPr>
                        <a:t>28.1%</a:t>
                      </a:r>
                    </a:p>
                  </a:txBody>
                  <a:tcPr/>
                </a:tc>
                <a:tc>
                  <a:txBody>
                    <a:bodyPr/>
                    <a:lstStyle/>
                    <a:p>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Paused new policies </a:t>
                      </a:r>
                      <a:endParaRPr lang="en-US" sz="1400" dirty="0">
                        <a:solidFill>
                          <a:schemeClr val="tx2"/>
                        </a:solidFill>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494399219"/>
                  </a:ext>
                </a:extLst>
              </a:tr>
              <a:tr h="507319">
                <a:tc>
                  <a:txBody>
                    <a:bodyPr/>
                    <a:lstStyle/>
                    <a:p>
                      <a:r>
                        <a:rPr lang="en-US" sz="1400" dirty="0">
                          <a:latin typeface="Segoe UI Semibold" panose="020B0702040204020203" pitchFamily="34" charset="0"/>
                          <a:cs typeface="Segoe UI Semibold" panose="020B0702040204020203" pitchFamily="34" charset="0"/>
                        </a:rPr>
                        <a:t>2. Farmers</a:t>
                      </a:r>
                    </a:p>
                    <a:p>
                      <a:r>
                        <a:rPr lang="en-US" sz="1000" dirty="0">
                          <a:latin typeface="Segoe UI Semibold" panose="020B0702040204020203" pitchFamily="34" charset="0"/>
                          <a:cs typeface="Segoe UI Semibold" panose="020B0702040204020203" pitchFamily="34" charset="0"/>
                        </a:rPr>
                        <a:t>(10 companies)</a:t>
                      </a:r>
                    </a:p>
                  </a:txBody>
                  <a:tcPr/>
                </a:tc>
                <a:tc>
                  <a:txBody>
                    <a:bodyPr/>
                    <a:lstStyle/>
                    <a:p>
                      <a:r>
                        <a:rPr lang="en-US" sz="1400" dirty="0">
                          <a:latin typeface="Segoe UI Semibold" panose="020B0702040204020203" pitchFamily="34" charset="0"/>
                          <a:cs typeface="Segoe UI Semibold" panose="020B0702040204020203" pitchFamily="34" charset="0"/>
                        </a:rPr>
                        <a:t>14.9%</a:t>
                      </a:r>
                    </a:p>
                  </a:txBody>
                  <a:tcPr/>
                </a:tc>
                <a:tc>
                  <a:txBody>
                    <a:bodyPr/>
                    <a:lstStyle/>
                    <a:p>
                      <a:r>
                        <a:rPr lang="en-US" sz="1400" dirty="0">
                          <a:latin typeface="Segoe UI Semibold" panose="020B0702040204020203" pitchFamily="34" charset="0"/>
                          <a:cs typeface="Segoe UI Semibold" panose="020B0702040204020203" pitchFamily="34" charset="0"/>
                        </a:rPr>
                        <a:t>17.7%, 12.5%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 to 7,000 per month</a:t>
                      </a:r>
                    </a:p>
                  </a:txBody>
                  <a:tcPr/>
                </a:tc>
                <a:extLst>
                  <a:ext uri="{0D108BD9-81ED-4DB2-BD59-A6C34878D82A}">
                    <a16:rowId xmlns:a16="http://schemas.microsoft.com/office/drawing/2014/main" val="383479821"/>
                  </a:ext>
                </a:extLst>
              </a:tr>
              <a:tr h="298423">
                <a:tc>
                  <a:txBody>
                    <a:bodyPr/>
                    <a:lstStyle/>
                    <a:p>
                      <a:r>
                        <a:rPr lang="en-US" sz="1400" dirty="0">
                          <a:latin typeface="Segoe UI Semibold" panose="020B0702040204020203" pitchFamily="34" charset="0"/>
                          <a:cs typeface="Segoe UI Semibold" panose="020B0702040204020203" pitchFamily="34" charset="0"/>
                        </a:rPr>
                        <a:t>3. CSAA</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Segoe UI Semibold" panose="020B0702040204020203" pitchFamily="34" charset="0"/>
                          <a:cs typeface="Segoe UI Semibold" panose="020B0702040204020203" pitchFamily="34" charset="0"/>
                        </a:rPr>
                        <a:t>(2 companies)</a:t>
                      </a:r>
                    </a:p>
                  </a:txBody>
                  <a:tcPr/>
                </a:tc>
                <a:tc>
                  <a:txBody>
                    <a:bodyPr/>
                    <a:lstStyle/>
                    <a:p>
                      <a:r>
                        <a:rPr lang="en-US" sz="1400" dirty="0">
                          <a:latin typeface="Segoe UI Semibold" panose="020B0702040204020203" pitchFamily="34" charset="0"/>
                          <a:cs typeface="Segoe UI Semibold" panose="020B0702040204020203" pitchFamily="34" charset="0"/>
                        </a:rPr>
                        <a:t>6.9%</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18.55% </a:t>
                      </a:r>
                      <a:r>
                        <a:rPr lang="en-US" sz="1000" dirty="0">
                          <a:latin typeface="Segoe UI Semibold" panose="020B0702040204020203" pitchFamily="34" charset="0"/>
                          <a:cs typeface="Segoe UI Semibold" panose="020B0702040204020203" pitchFamily="34" charset="0"/>
                        </a:rPr>
                        <a:t>(approved 2021)</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742756982"/>
                  </a:ext>
                </a:extLst>
              </a:tr>
              <a:tr h="298423">
                <a:tc>
                  <a:txBody>
                    <a:bodyPr/>
                    <a:lstStyle/>
                    <a:p>
                      <a:r>
                        <a:rPr lang="en-US" sz="1400" dirty="0">
                          <a:latin typeface="Segoe UI Semibold" panose="020B0702040204020203" pitchFamily="34" charset="0"/>
                          <a:cs typeface="Segoe UI Semibold" panose="020B0702040204020203" pitchFamily="34" charset="0"/>
                        </a:rPr>
                        <a:t>4. Liberty Mutual</a:t>
                      </a:r>
                    </a:p>
                    <a:p>
                      <a:r>
                        <a:rPr lang="en-US" sz="1000" dirty="0">
                          <a:latin typeface="Segoe UI Semibold" panose="020B0702040204020203" pitchFamily="34" charset="0"/>
                          <a:cs typeface="Segoe UI Semibold" panose="020B0702040204020203" pitchFamily="34" charset="0"/>
                        </a:rPr>
                        <a:t>(6 companies)</a:t>
                      </a:r>
                    </a:p>
                  </a:txBody>
                  <a:tcPr/>
                </a:tc>
                <a:tc>
                  <a:txBody>
                    <a:bodyPr/>
                    <a:lstStyle/>
                    <a:p>
                      <a:r>
                        <a:rPr lang="en-US" sz="1400" dirty="0">
                          <a:latin typeface="Segoe UI Semibold" panose="020B0702040204020203" pitchFamily="34" charset="0"/>
                          <a:cs typeface="Segoe UI Semibold" panose="020B0702040204020203" pitchFamily="34" charset="0"/>
                        </a:rPr>
                        <a:t>6.6%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29%, 10.6% </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033703485"/>
                  </a:ext>
                </a:extLst>
              </a:tr>
              <a:tr h="298423">
                <a:tc>
                  <a:txBody>
                    <a:bodyPr/>
                    <a:lstStyle/>
                    <a:p>
                      <a:r>
                        <a:rPr lang="en-US" sz="1400" dirty="0">
                          <a:latin typeface="Segoe UI Semibold" panose="020B0702040204020203" pitchFamily="34" charset="0"/>
                          <a:cs typeface="Segoe UI Semibold" panose="020B0702040204020203" pitchFamily="34" charset="0"/>
                        </a:rPr>
                        <a:t>5. Mercury</a:t>
                      </a:r>
                    </a:p>
                  </a:txBody>
                  <a:tcPr/>
                </a:tc>
                <a:tc>
                  <a:txBody>
                    <a:bodyPr/>
                    <a:lstStyle/>
                    <a:p>
                      <a:r>
                        <a:rPr lang="en-US" sz="1400" dirty="0">
                          <a:latin typeface="Segoe UI Semibold" panose="020B0702040204020203" pitchFamily="34" charset="0"/>
                          <a:cs typeface="Segoe UI Semibold" panose="020B0702040204020203" pitchFamily="34" charset="0"/>
                        </a:rPr>
                        <a:t>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12.6%, 7%</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106514780"/>
                  </a:ext>
                </a:extLst>
              </a:tr>
              <a:tr h="435197">
                <a:tc>
                  <a:txBody>
                    <a:bodyPr/>
                    <a:lstStyle/>
                    <a:p>
                      <a:r>
                        <a:rPr lang="en-US" sz="1400" dirty="0">
                          <a:latin typeface="Segoe UI Semibold" panose="020B0702040204020203" pitchFamily="34" charset="0"/>
                          <a:cs typeface="Segoe UI Semibold" panose="020B0702040204020203" pitchFamily="34" charset="0"/>
                        </a:rPr>
                        <a:t>6. Allstate</a:t>
                      </a:r>
                    </a:p>
                    <a:p>
                      <a:r>
                        <a:rPr lang="en-US" sz="1000" dirty="0">
                          <a:latin typeface="Segoe UI Semibold" panose="020B0702040204020203" pitchFamily="34" charset="0"/>
                          <a:cs typeface="Segoe UI Semibold" panose="020B0702040204020203" pitchFamily="34" charset="0"/>
                        </a:rPr>
                        <a:t>(5 companies)</a:t>
                      </a:r>
                    </a:p>
                  </a:txBody>
                  <a:tcPr/>
                </a:tc>
                <a:tc>
                  <a:txBody>
                    <a:bodyPr/>
                    <a:lstStyle/>
                    <a:p>
                      <a:r>
                        <a:rPr lang="en-US" sz="1400" dirty="0">
                          <a:latin typeface="Segoe UI Semibold" panose="020B0702040204020203" pitchFamily="34" charset="0"/>
                          <a:cs typeface="Segoe UI Semibold" panose="020B0702040204020203" pitchFamily="34" charset="0"/>
                        </a:rPr>
                        <a:t>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39.6%</a:t>
                      </a:r>
                    </a:p>
                  </a:txBody>
                  <a:tcPr/>
                </a:tc>
                <a:tc>
                  <a:txBody>
                    <a:bodyPr/>
                    <a:lstStyle/>
                    <a:p>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Paused new policies</a:t>
                      </a:r>
                      <a:endParaRPr lang="en-US" sz="1400" dirty="0">
                        <a:solidFill>
                          <a:schemeClr val="tx2"/>
                        </a:solidFill>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2978404077"/>
                  </a:ext>
                </a:extLst>
              </a:tr>
              <a:tr h="298423">
                <a:tc>
                  <a:txBody>
                    <a:bodyPr/>
                    <a:lstStyle/>
                    <a:p>
                      <a:r>
                        <a:rPr lang="en-US" sz="1400" dirty="0">
                          <a:latin typeface="Segoe UI Semibold" panose="020B0702040204020203" pitchFamily="34" charset="0"/>
                          <a:cs typeface="Segoe UI Semibold" panose="020B0702040204020203" pitchFamily="34" charset="0"/>
                        </a:rPr>
                        <a:t>7. USAA</a:t>
                      </a:r>
                    </a:p>
                    <a:p>
                      <a:r>
                        <a:rPr lang="en-US" sz="1000" dirty="0">
                          <a:latin typeface="Segoe UI Semibold" panose="020B0702040204020203" pitchFamily="34" charset="0"/>
                          <a:cs typeface="Segoe UI Semibold" panose="020B0702040204020203" pitchFamily="34" charset="0"/>
                        </a:rPr>
                        <a:t>(4 companies)</a:t>
                      </a:r>
                    </a:p>
                  </a:txBody>
                  <a:tcPr/>
                </a:tc>
                <a:tc>
                  <a:txBody>
                    <a:bodyPr/>
                    <a:lstStyle/>
                    <a:p>
                      <a:r>
                        <a:rPr lang="en-US" sz="1400" dirty="0">
                          <a:latin typeface="Segoe UI Semibold" panose="020B0702040204020203" pitchFamily="34" charset="0"/>
                          <a:cs typeface="Segoe UI Semibold" panose="020B0702040204020203" pitchFamily="34" charset="0"/>
                        </a:rPr>
                        <a:t>5.7%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30.6%, 16.5%, </a:t>
                      </a:r>
                      <a:br>
                        <a:rPr lang="en-US" sz="1400" dirty="0">
                          <a:latin typeface="Segoe UI Semibold" panose="020B0702040204020203" pitchFamily="34" charset="0"/>
                          <a:cs typeface="Segoe UI Semibold" panose="020B0702040204020203" pitchFamily="34" charset="0"/>
                        </a:rPr>
                      </a:br>
                      <a:r>
                        <a:rPr lang="en-US" sz="1400" dirty="0">
                          <a:latin typeface="Segoe UI Semibold" panose="020B0702040204020203" pitchFamily="34" charset="0"/>
                          <a:cs typeface="Segoe UI Semibold" panose="020B0702040204020203" pitchFamily="34" charset="0"/>
                        </a:rPr>
                        <a:t>6.9%, 3%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Restricted underwriting to low-risk only</a:t>
                      </a:r>
                    </a:p>
                  </a:txBody>
                  <a:tcPr/>
                </a:tc>
                <a:extLst>
                  <a:ext uri="{0D108BD9-81ED-4DB2-BD59-A6C34878D82A}">
                    <a16:rowId xmlns:a16="http://schemas.microsoft.com/office/drawing/2014/main" val="2060523564"/>
                  </a:ext>
                </a:extLst>
              </a:tr>
              <a:tr h="298423">
                <a:tc>
                  <a:txBody>
                    <a:bodyPr/>
                    <a:lstStyle/>
                    <a:p>
                      <a:r>
                        <a:rPr lang="en-US" sz="1400" dirty="0">
                          <a:latin typeface="Segoe UI Semibold" panose="020B0702040204020203" pitchFamily="34" charset="0"/>
                          <a:cs typeface="Segoe UI Semibold" panose="020B0702040204020203" pitchFamily="34" charset="0"/>
                        </a:rPr>
                        <a:t>8. Auto Club </a:t>
                      </a:r>
                    </a:p>
                  </a:txBody>
                  <a:tcPr/>
                </a:tc>
                <a:tc>
                  <a:txBody>
                    <a:bodyPr/>
                    <a:lstStyle/>
                    <a:p>
                      <a:r>
                        <a:rPr lang="en-US" sz="1400" dirty="0">
                          <a:latin typeface="Segoe UI Semibold" panose="020B0702040204020203" pitchFamily="34" charset="0"/>
                          <a:cs typeface="Segoe UI Semibold" panose="020B0702040204020203" pitchFamily="34" charset="0"/>
                        </a:rPr>
                        <a:t>5.1%</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20%</a:t>
                      </a:r>
                    </a:p>
                  </a:txBody>
                  <a:tcPr/>
                </a:tc>
                <a:tc>
                  <a:txBody>
                    <a:bodyPr/>
                    <a:lstStyle/>
                    <a:p>
                      <a:endParaRPr lang="en-US" sz="14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487386220"/>
                  </a:ext>
                </a:extLst>
              </a:tr>
              <a:tr h="298423">
                <a:tc>
                  <a:txBody>
                    <a:bodyPr/>
                    <a:lstStyle/>
                    <a:p>
                      <a:r>
                        <a:rPr lang="en-US" sz="1400" dirty="0">
                          <a:latin typeface="Segoe UI Semibold" panose="020B0702040204020203" pitchFamily="34" charset="0"/>
                          <a:cs typeface="Segoe UI Semibold" panose="020B0702040204020203" pitchFamily="34" charset="0"/>
                        </a:rPr>
                        <a:t>9. Travelers</a:t>
                      </a:r>
                    </a:p>
                  </a:txBody>
                  <a:tcPr/>
                </a:tc>
                <a:tc>
                  <a:txBody>
                    <a:bodyPr/>
                    <a:lstStyle/>
                    <a:p>
                      <a:r>
                        <a:rPr lang="en-US" sz="1400" dirty="0">
                          <a:latin typeface="Segoe UI Semibold" panose="020B0702040204020203" pitchFamily="34" charset="0"/>
                          <a:cs typeface="Segoe UI Semibold" panose="020B0702040204020203" pitchFamily="34" charset="0"/>
                        </a:rPr>
                        <a:t>4.2%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21.7%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 </a:t>
                      </a:r>
                    </a:p>
                  </a:txBody>
                  <a:tcPr/>
                </a:tc>
                <a:extLst>
                  <a:ext uri="{0D108BD9-81ED-4DB2-BD59-A6C34878D82A}">
                    <a16:rowId xmlns:a16="http://schemas.microsoft.com/office/drawing/2014/main" val="1402677790"/>
                  </a:ext>
                </a:extLst>
              </a:tr>
              <a:tr h="298423">
                <a:tc>
                  <a:txBody>
                    <a:bodyPr/>
                    <a:lstStyle/>
                    <a:p>
                      <a:r>
                        <a:rPr lang="en-US" sz="1400" dirty="0">
                          <a:latin typeface="Segoe UI Semibold" panose="020B0702040204020203" pitchFamily="34" charset="0"/>
                          <a:cs typeface="Segoe UI Semibold" panose="020B0702040204020203" pitchFamily="34" charset="0"/>
                        </a:rPr>
                        <a:t>10. American Family</a:t>
                      </a:r>
                    </a:p>
                    <a:p>
                      <a:r>
                        <a:rPr lang="en-US" sz="1000" dirty="0">
                          <a:latin typeface="Segoe UI Semibold" panose="020B0702040204020203" pitchFamily="34" charset="0"/>
                          <a:cs typeface="Segoe UI Semibold" panose="020B0702040204020203" pitchFamily="34" charset="0"/>
                        </a:rPr>
                        <a:t>(3 companies)</a:t>
                      </a:r>
                    </a:p>
                  </a:txBody>
                  <a:tcPr/>
                </a:tc>
                <a:tc>
                  <a:txBody>
                    <a:bodyPr/>
                    <a:lstStyle/>
                    <a:p>
                      <a:r>
                        <a:rPr lang="en-US" sz="1400" dirty="0">
                          <a:latin typeface="Segoe UI Semibold" panose="020B0702040204020203" pitchFamily="34" charset="0"/>
                          <a:cs typeface="Segoe UI Semibold" panose="020B0702040204020203" pitchFamily="34" charset="0"/>
                        </a:rPr>
                        <a:t>2.8%</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22.7%, 6.9%, 6.9%</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solidFill>
                          <a:srgbClr val="FFC0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3133058772"/>
                  </a:ext>
                </a:extLst>
              </a:tr>
              <a:tr h="298423">
                <a:tc>
                  <a:txBody>
                    <a:bodyPr/>
                    <a:lstStyle/>
                    <a:p>
                      <a:r>
                        <a:rPr lang="en-US" sz="1400" dirty="0">
                          <a:latin typeface="Segoe UI Semibold" panose="020B0702040204020203" pitchFamily="34" charset="0"/>
                          <a:cs typeface="Segoe UI Semibold" panose="020B0702040204020203" pitchFamily="34" charset="0"/>
                        </a:rPr>
                        <a:t>11. Nationwide</a:t>
                      </a:r>
                    </a:p>
                    <a:p>
                      <a:r>
                        <a:rPr lang="en-US" sz="1000" dirty="0">
                          <a:latin typeface="Segoe UI Semibold" panose="020B0702040204020203" pitchFamily="34" charset="0"/>
                          <a:cs typeface="Segoe UI Semibold" panose="020B0702040204020203" pitchFamily="34" charset="0"/>
                        </a:rPr>
                        <a:t>(2 companies)</a:t>
                      </a:r>
                    </a:p>
                  </a:txBody>
                  <a:tcPr/>
                </a:tc>
                <a:tc>
                  <a:txBody>
                    <a:bodyPr/>
                    <a:lstStyle/>
                    <a:p>
                      <a:r>
                        <a:rPr lang="en-US" sz="1400" dirty="0">
                          <a:latin typeface="Segoe UI Semibold" panose="020B0702040204020203" pitchFamily="34" charset="0"/>
                          <a:cs typeface="Segoe UI Semibold" panose="020B0702040204020203" pitchFamily="34" charset="0"/>
                        </a:rPr>
                        <a:t>2.5%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Segoe UI Semibold" panose="020B0702040204020203" pitchFamily="34" charset="0"/>
                          <a:cs typeface="Segoe UI Semibold" panose="020B0702040204020203" pitchFamily="34" charset="0"/>
                        </a:rPr>
                        <a:t>19.9%, 24.5%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Limited new policies</a:t>
                      </a:r>
                    </a:p>
                  </a:txBody>
                  <a:tcPr/>
                </a:tc>
                <a:extLst>
                  <a:ext uri="{0D108BD9-81ED-4DB2-BD59-A6C34878D82A}">
                    <a16:rowId xmlns:a16="http://schemas.microsoft.com/office/drawing/2014/main" val="110452559"/>
                  </a:ext>
                </a:extLst>
              </a:tr>
              <a:tr h="298423">
                <a:tc>
                  <a:txBody>
                    <a:bodyPr/>
                    <a:lstStyle/>
                    <a:p>
                      <a:r>
                        <a:rPr lang="en-US" sz="1400" dirty="0">
                          <a:latin typeface="Segoe UI Semibold" panose="020B0702040204020203" pitchFamily="34" charset="0"/>
                          <a:cs typeface="Segoe UI Semibold" panose="020B0702040204020203" pitchFamily="34" charset="0"/>
                        </a:rPr>
                        <a:t>12. Chubb</a:t>
                      </a:r>
                    </a:p>
                    <a:p>
                      <a:pPr marL="0" marR="0" lvl="0" indent="0" defTabSz="914400" eaLnBrk="1" fontAlgn="auto" latinLnBrk="0" hangingPunct="1">
                        <a:lnSpc>
                          <a:spcPct val="100000"/>
                        </a:lnSpc>
                        <a:spcBef>
                          <a:spcPts val="0"/>
                        </a:spcBef>
                        <a:spcAft>
                          <a:spcPts val="0"/>
                        </a:spcAft>
                        <a:buClrTx/>
                        <a:buSzTx/>
                        <a:buFontTx/>
                        <a:buNone/>
                        <a:tabLst/>
                        <a:defRPr/>
                      </a:pPr>
                      <a:r>
                        <a:rPr lang="en-US" sz="1050" dirty="0">
                          <a:latin typeface="Segoe UI Semibold" panose="020B0702040204020203" pitchFamily="34" charset="0"/>
                          <a:cs typeface="Segoe UI Semibold" panose="020B0702040204020203" pitchFamily="34" charset="0"/>
                        </a:rPr>
                        <a:t>(8 companies)</a:t>
                      </a:r>
                    </a:p>
                    <a:p>
                      <a:endParaRPr lang="en-US" sz="1400" dirty="0">
                        <a:latin typeface="Segoe UI Semibold" panose="020B0702040204020203" pitchFamily="34" charset="0"/>
                        <a:cs typeface="Segoe UI Semibold" panose="020B0702040204020203" pitchFamily="34" charset="0"/>
                      </a:endParaRPr>
                    </a:p>
                  </a:txBody>
                  <a:tcPr/>
                </a:tc>
                <a:tc>
                  <a:txBody>
                    <a:bodyPr/>
                    <a:lstStyle/>
                    <a:p>
                      <a:r>
                        <a:rPr lang="en-US" sz="1400" dirty="0">
                          <a:latin typeface="Segoe UI Semibold" panose="020B0702040204020203" pitchFamily="34" charset="0"/>
                          <a:cs typeface="Segoe UI Semibold" panose="020B0702040204020203" pitchFamily="34" charset="0"/>
                        </a:rPr>
                        <a:t>2.2%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Segoe UI Semibold" panose="020B0702040204020203" pitchFamily="34" charset="0"/>
                        <a:cs typeface="Segoe UI Semibold" panose="020B0702040204020203"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tx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Ceased writing high-value homes with higher wildfire risk, and non-renewed some high-value homes</a:t>
                      </a:r>
                    </a:p>
                  </a:txBody>
                  <a:tcPr/>
                </a:tc>
                <a:extLst>
                  <a:ext uri="{0D108BD9-81ED-4DB2-BD59-A6C34878D82A}">
                    <a16:rowId xmlns:a16="http://schemas.microsoft.com/office/drawing/2014/main" val="4005940636"/>
                  </a:ext>
                </a:extLst>
              </a:tr>
            </a:tbl>
          </a:graphicData>
        </a:graphic>
      </p:graphicFrame>
    </p:spTree>
    <p:extLst>
      <p:ext uri="{BB962C8B-B14F-4D97-AF65-F5344CB8AC3E}">
        <p14:creationId xmlns:p14="http://schemas.microsoft.com/office/powerpoint/2010/main" val="377666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35859"/>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855634" y="1970342"/>
            <a:ext cx="7513415" cy="291442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Aft>
                <a:spcPts val="450"/>
              </a:spcAft>
              <a:buNone/>
              <a:defRP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6096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California Context </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
        <p:nvSpPr>
          <p:cNvPr id="2" name="Rectangle 1">
            <a:extLst>
              <a:ext uri="{FF2B5EF4-FFF2-40B4-BE49-F238E27FC236}">
                <a16:creationId xmlns:a16="http://schemas.microsoft.com/office/drawing/2014/main" id="{60B4E635-56FE-45EB-9E57-22D89666A223}"/>
              </a:ext>
            </a:extLst>
          </p:cNvPr>
          <p:cNvSpPr/>
          <p:nvPr/>
        </p:nvSpPr>
        <p:spPr>
          <a:xfrm>
            <a:off x="330994" y="1269839"/>
            <a:ext cx="8236221" cy="5328703"/>
          </a:xfrm>
          <a:prstGeom prst="rect">
            <a:avLst/>
          </a:prstGeom>
        </p:spPr>
        <p:txBody>
          <a:bodyPr wrap="square">
            <a:spAutoFit/>
          </a:bodyPr>
          <a:lstStyle/>
          <a:p>
            <a:pPr>
              <a:lnSpc>
                <a:spcPts val="2900"/>
              </a:lnSpc>
              <a:spcAft>
                <a:spcPts val="450"/>
              </a:spcAft>
              <a:defRPr/>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Over past 10 years, homeowners insurance companies have done far worse in California than nationally.</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incurred loss ratio (2012-2021)</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59.7%</a:t>
            </a:r>
            <a:br>
              <a:rPr lang="en-US"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California: </a:t>
            </a:r>
            <a:r>
              <a:rPr lang="en-US" dirty="0">
                <a:solidFill>
                  <a:srgbClr val="002060"/>
                </a:solidFill>
                <a:latin typeface="Segoe UI Semibold" panose="020B0702040204020203" pitchFamily="34" charset="0"/>
                <a:cs typeface="Segoe UI Semibold" panose="020B0702040204020203" pitchFamily="34" charset="0"/>
              </a:rPr>
              <a:t>73.9%</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underwriting profit </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Countrywide: 3.6%</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-13.1%</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profit on insurance transactions:</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4.2%</a:t>
            </a:r>
            <a:br>
              <a:rPr lang="en-US"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-6.1%</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 </a:t>
            </a:r>
          </a:p>
          <a:p>
            <a:pPr marL="1828800" indent="-450850"/>
            <a:r>
              <a:rPr lang="en-US" sz="1800" dirty="0">
                <a:solidFill>
                  <a:schemeClr val="bg1"/>
                </a:solidFill>
                <a:latin typeface="Segoe UI Semibold" panose="020B0702040204020203" pitchFamily="34" charset="0"/>
                <a:cs typeface="Segoe UI Semibold" panose="020B0702040204020203" pitchFamily="34" charset="0"/>
              </a:rPr>
              <a:t>Direct return on net worth:</a:t>
            </a:r>
            <a:br>
              <a:rPr lang="en-US" sz="1800" dirty="0">
                <a:solidFill>
                  <a:schemeClr val="bg1"/>
                </a:solidFill>
                <a:latin typeface="Segoe UI Semibold" panose="020B0702040204020203" pitchFamily="34" charset="0"/>
                <a:cs typeface="Segoe UI Semibold" panose="020B0702040204020203" pitchFamily="34" charset="0"/>
              </a:rPr>
            </a:br>
            <a:r>
              <a:rPr lang="en-US" dirty="0">
                <a:solidFill>
                  <a:schemeClr val="bg1"/>
                </a:solidFill>
                <a:latin typeface="Segoe UI Semibold" panose="020B0702040204020203" pitchFamily="34" charset="0"/>
                <a:cs typeface="Segoe UI Semibold" panose="020B0702040204020203" pitchFamily="34" charset="0"/>
              </a:rPr>
              <a:t>Countrywide: 7%</a:t>
            </a:r>
            <a:r>
              <a:rPr lang="en-US" sz="1800" dirty="0">
                <a:solidFill>
                  <a:schemeClr val="bg1"/>
                </a:solidFill>
                <a:latin typeface="Segoe UI Semibold" panose="020B0702040204020203" pitchFamily="34" charset="0"/>
                <a:cs typeface="Segoe UI Semibold" panose="020B0702040204020203" pitchFamily="34" charset="0"/>
              </a:rPr>
              <a:t> </a:t>
            </a:r>
            <a:br>
              <a:rPr lang="en-US" sz="1800" dirty="0">
                <a:solidFill>
                  <a:schemeClr val="bg1"/>
                </a:solidFill>
                <a:latin typeface="Segoe UI Semibold" panose="020B0702040204020203" pitchFamily="34" charset="0"/>
                <a:cs typeface="Segoe UI Semibold" panose="020B0702040204020203" pitchFamily="34" charset="0"/>
              </a:rPr>
            </a:br>
            <a:r>
              <a:rPr lang="en-US" sz="1800" dirty="0">
                <a:solidFill>
                  <a:schemeClr val="bg1"/>
                </a:solidFill>
                <a:latin typeface="Segoe UI Semibold" panose="020B0702040204020203" pitchFamily="34" charset="0"/>
                <a:cs typeface="Segoe UI Semibold" panose="020B0702040204020203" pitchFamily="34" charset="0"/>
              </a:rPr>
              <a:t>California: </a:t>
            </a:r>
            <a:r>
              <a:rPr lang="en-US" sz="1800" dirty="0">
                <a:solidFill>
                  <a:srgbClr val="002060"/>
                </a:solidFill>
                <a:latin typeface="Segoe UI Semibold" panose="020B0702040204020203" pitchFamily="34" charset="0"/>
                <a:cs typeface="Segoe UI Semibold" panose="020B0702040204020203" pitchFamily="34" charset="0"/>
              </a:rPr>
              <a:t>0.8%</a:t>
            </a:r>
          </a:p>
          <a:p>
            <a:pPr>
              <a:lnSpc>
                <a:spcPts val="2300"/>
              </a:lnSpc>
              <a:spcAft>
                <a:spcPts val="450"/>
              </a:spcAft>
              <a:defRPr/>
            </a:pPr>
            <a:endParaRPr lang="en-US"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62D5B5D5-6335-47BB-94A8-F6065439F40C}"/>
              </a:ext>
            </a:extLst>
          </p:cNvPr>
          <p:cNvSpPr txBox="1"/>
          <p:nvPr/>
        </p:nvSpPr>
        <p:spPr>
          <a:xfrm>
            <a:off x="1524000" y="6324600"/>
            <a:ext cx="7265194" cy="369332"/>
          </a:xfrm>
          <a:prstGeom prst="rect">
            <a:avLst/>
          </a:prstGeom>
          <a:noFill/>
        </p:spPr>
        <p:txBody>
          <a:bodyPr wrap="square" rtlCol="0">
            <a:spAutoFit/>
          </a:bodyPr>
          <a:lstStyle/>
          <a:p>
            <a:r>
              <a:rPr lang="en-US" i="1" dirty="0">
                <a:solidFill>
                  <a:schemeClr val="bg1"/>
                </a:solidFill>
                <a:latin typeface="Segoe UI Semibold" panose="020B0702040204020203" pitchFamily="34" charset="0"/>
                <a:cs typeface="Segoe UI Semibold" panose="020B0702040204020203" pitchFamily="34" charset="0"/>
              </a:rPr>
              <a:t>Source: NAIC Profitability Report (released January 2023)</a:t>
            </a:r>
          </a:p>
        </p:txBody>
      </p:sp>
    </p:spTree>
    <p:extLst>
      <p:ext uri="{BB962C8B-B14F-4D97-AF65-F5344CB8AC3E}">
        <p14:creationId xmlns:p14="http://schemas.microsoft.com/office/powerpoint/2010/main" val="375341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2186CF-A974-40BA-A655-7B8B16122BB3}"/>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11906" y="-7042"/>
            <a:ext cx="9144000" cy="6900863"/>
          </a:xfrm>
          <a:prstGeom prst="rect">
            <a:avLst/>
          </a:prstGeom>
        </p:spPr>
      </p:pic>
      <p:sp>
        <p:nvSpPr>
          <p:cNvPr id="15" name="Content Placeholder 17">
            <a:extLst>
              <a:ext uri="{FF2B5EF4-FFF2-40B4-BE49-F238E27FC236}">
                <a16:creationId xmlns:a16="http://schemas.microsoft.com/office/drawing/2014/main" id="{AFA3B108-E281-493C-A48B-12C2DA815ED6}"/>
              </a:ext>
            </a:extLst>
          </p:cNvPr>
          <p:cNvSpPr txBox="1">
            <a:spLocks/>
          </p:cNvSpPr>
          <p:nvPr/>
        </p:nvSpPr>
        <p:spPr>
          <a:xfrm>
            <a:off x="1123379" y="1552323"/>
            <a:ext cx="7665815" cy="4137890"/>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ts val="2300"/>
              </a:lnSpc>
              <a:spcAft>
                <a:spcPts val="450"/>
              </a:spcAft>
              <a:buFont typeface="Wingdings" panose="05000000000000000000" pitchFamily="2" charset="2"/>
              <a:buChar char="§"/>
              <a:defRP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FAIR Plan has increased to 3% of CA market – becoming the insurer of first resort, not last resort, for many.</a:t>
            </a:r>
          </a:p>
          <a:p>
            <a:pPr>
              <a:lnSpc>
                <a:spcPts val="2300"/>
              </a:lnSpc>
              <a:spcAft>
                <a:spcPts val="450"/>
              </a:spcAft>
              <a:buFont typeface="Wingdings" panose="05000000000000000000" pitchFamily="2" charset="2"/>
              <a:buChar char="§"/>
              <a:defRP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AM Best downgraded outlooks for Top-12 companies like State Farm, AAA, Mercury due to risk concentration in California.</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Insurance companies will not write in high-risk areas, unless they can cover 100% of consumer claims, their expenses, and earn a fair return. </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Rate filings are more complex and can take longer than 6 months to review.</a:t>
            </a:r>
          </a:p>
          <a:p>
            <a:pPr>
              <a:lnSpc>
                <a:spcPct val="100000"/>
              </a:lnSpc>
              <a:spcAft>
                <a:spcPts val="450"/>
              </a:spcAft>
              <a:buFont typeface="Wingdings" panose="05000000000000000000" pitchFamily="2" charset="2"/>
              <a:buChar char="§"/>
            </a:pPr>
            <a:r>
              <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One entity can unreasonably prolong rate filings – no other state has this.</a:t>
            </a:r>
          </a:p>
          <a:p>
            <a:pPr marL="0" indent="0">
              <a:lnSpc>
                <a:spcPts val="2300"/>
              </a:lnSpc>
              <a:spcAft>
                <a:spcPts val="450"/>
              </a:spcAft>
              <a:buNone/>
              <a:defRPr/>
            </a:pPr>
            <a:endParaRPr lang="en-US" sz="2400" dirty="0">
              <a:solidFill>
                <a:schemeClr val="bg1"/>
              </a:solidFill>
              <a:latin typeface="Georgia" panose="02040502050405020303" pitchFamily="18" charset="0"/>
              <a:cs typeface="Arial" panose="020B0604020202020204" pitchFamily="34" charset="0"/>
            </a:endParaRPr>
          </a:p>
          <a:p>
            <a:pPr>
              <a:lnSpc>
                <a:spcPct val="100000"/>
              </a:lnSpc>
              <a:spcAft>
                <a:spcPts val="450"/>
              </a:spcAft>
              <a:buFont typeface="Wingdings" panose="05000000000000000000" pitchFamily="2" charset="2"/>
              <a:buChar char="§"/>
            </a:pPr>
            <a:endParaRPr lang="en-US" sz="2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16" name="object 7">
            <a:extLst>
              <a:ext uri="{FF2B5EF4-FFF2-40B4-BE49-F238E27FC236}">
                <a16:creationId xmlns:a16="http://schemas.microsoft.com/office/drawing/2014/main" id="{7CB0797A-926E-4F44-86C6-0CF7393603D2}"/>
              </a:ext>
            </a:extLst>
          </p:cNvPr>
          <p:cNvSpPr txBox="1"/>
          <p:nvPr/>
        </p:nvSpPr>
        <p:spPr>
          <a:xfrm>
            <a:off x="330994" y="457200"/>
            <a:ext cx="8458200" cy="568744"/>
          </a:xfrm>
          <a:prstGeom prst="rect">
            <a:avLst/>
          </a:prstGeom>
        </p:spPr>
        <p:txBody>
          <a:bodyPr vert="horz" wrap="square" lIns="0" tIns="14604" rIns="0" bIns="0" rtlCol="0">
            <a:spAutoFit/>
          </a:bodyPr>
          <a:lstStyle/>
          <a:p>
            <a:pPr marL="12700" marR="5080">
              <a:lnSpc>
                <a:spcPct val="99600"/>
              </a:lnSpc>
              <a:spcBef>
                <a:spcPts val="114"/>
              </a:spcBef>
            </a:pPr>
            <a:r>
              <a:rPr lang="en-US" sz="3600" b="1" spc="-14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rPr>
              <a:t>How did we get here?</a:t>
            </a:r>
            <a:endParaRPr sz="36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Black"/>
            </a:endParaRPr>
          </a:p>
        </p:txBody>
      </p:sp>
      <p:pic>
        <p:nvPicPr>
          <p:cNvPr id="6" name="Picture 5">
            <a:extLst>
              <a:ext uri="{FF2B5EF4-FFF2-40B4-BE49-F238E27FC236}">
                <a16:creationId xmlns:a16="http://schemas.microsoft.com/office/drawing/2014/main" id="{4D7FCBAD-B6D1-49A2-8FE9-9733302DE6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046" y="152400"/>
            <a:ext cx="1538622" cy="543647"/>
          </a:xfrm>
          <a:prstGeom prst="rect">
            <a:avLst/>
          </a:prstGeom>
        </p:spPr>
      </p:pic>
    </p:spTree>
    <p:extLst>
      <p:ext uri="{BB962C8B-B14F-4D97-AF65-F5344CB8AC3E}">
        <p14:creationId xmlns:p14="http://schemas.microsoft.com/office/powerpoint/2010/main" val="58844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624BD4-C851-40F6-A7DE-EB310AD6A2FF}"/>
              </a:ext>
            </a:extLst>
          </p:cNvPr>
          <p:cNvPicPr>
            <a:picLocks noChangeAspect="1"/>
          </p:cNvPicPr>
          <p:nvPr/>
        </p:nvPicPr>
        <p:blipFill rotWithShape="1">
          <a:blip r:embed="rId3">
            <a:extLst>
              <a:ext uri="{28A0092B-C50C-407E-A947-70E740481C1C}">
                <a14:useLocalDpi xmlns:a14="http://schemas.microsoft.com/office/drawing/2010/main" val="0"/>
              </a:ext>
            </a:extLst>
          </a:blip>
          <a:srcRect r="25585"/>
          <a:stretch/>
        </p:blipFill>
        <p:spPr>
          <a:xfrm>
            <a:off x="0" y="-10328"/>
            <a:ext cx="9144000" cy="6900863"/>
          </a:xfrm>
          <a:prstGeom prst="rect">
            <a:avLst/>
          </a:prstGeom>
        </p:spPr>
      </p:pic>
      <p:sp>
        <p:nvSpPr>
          <p:cNvPr id="7" name="object 7"/>
          <p:cNvSpPr txBox="1"/>
          <p:nvPr/>
        </p:nvSpPr>
        <p:spPr>
          <a:xfrm>
            <a:off x="152400" y="378368"/>
            <a:ext cx="8839200" cy="5700919"/>
          </a:xfrm>
          <a:prstGeom prst="rect">
            <a:avLst/>
          </a:prstGeom>
        </p:spPr>
        <p:txBody>
          <a:bodyPr vert="horz" wrap="square" lIns="0" tIns="14604" rIns="0" bIns="0" rtlCol="0">
            <a:spAutoFit/>
          </a:bodyPr>
          <a:lstStyle/>
          <a:p>
            <a:pPr marL="12700" marR="5080" algn="ctr">
              <a:lnSpc>
                <a:spcPct val="99600"/>
              </a:lnSpc>
              <a:spcBef>
                <a:spcPts val="114"/>
              </a:spcBef>
            </a:pPr>
            <a:r>
              <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rPr>
              <a:t>Safer From Wildfires</a:t>
            </a:r>
          </a:p>
          <a:p>
            <a:pPr marL="12700" marR="5080" algn="ctr">
              <a:spcBef>
                <a:spcPts val="114"/>
              </a:spcBef>
            </a:pPr>
            <a:endParaRPr lang="en-US"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your home or business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the immediate surroundings</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t>
            </a:r>
          </a:p>
          <a:p>
            <a:pPr marL="12700" marR="5080" algn="ctr">
              <a:spcBef>
                <a:spcPts val="114"/>
              </a:spcBef>
            </a:pPr>
            <a:r>
              <a:rPr lang="en-US" sz="32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Protect the whole community</a:t>
            </a: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lang="en-US" sz="20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a:p>
            <a:pPr marL="12700" marR="5080" algn="ctr">
              <a:lnSpc>
                <a:spcPct val="99600"/>
              </a:lnSpc>
              <a:spcBef>
                <a:spcPts val="114"/>
              </a:spcBef>
            </a:pPr>
            <a:endParaRPr sz="5400" b="1"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77114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3998" cy="6857999"/>
            </a:xfrm>
            <a:prstGeom prst="rect">
              <a:avLst/>
            </a:prstGeom>
          </p:spPr>
        </p:pic>
        <p:sp>
          <p:nvSpPr>
            <p:cNvPr id="4" name="object 4"/>
            <p:cNvSpPr/>
            <p:nvPr/>
          </p:nvSpPr>
          <p:spPr>
            <a:xfrm>
              <a:off x="0" y="458723"/>
              <a:ext cx="9144000" cy="1760220"/>
            </a:xfrm>
            <a:custGeom>
              <a:avLst/>
              <a:gdLst/>
              <a:ahLst/>
              <a:cxnLst/>
              <a:rect l="l" t="t" r="r" b="b"/>
              <a:pathLst>
                <a:path w="9144000" h="1760220">
                  <a:moveTo>
                    <a:pt x="9144000" y="0"/>
                  </a:moveTo>
                  <a:lnTo>
                    <a:pt x="0" y="0"/>
                  </a:lnTo>
                  <a:lnTo>
                    <a:pt x="0" y="1760220"/>
                  </a:lnTo>
                  <a:lnTo>
                    <a:pt x="9144000" y="1760220"/>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70485">
              <a:lnSpc>
                <a:spcPts val="5610"/>
              </a:lnSpc>
              <a:spcBef>
                <a:spcPts val="100"/>
              </a:spcBef>
            </a:pPr>
            <a:r>
              <a:rPr sz="4800" spc="-145" dirty="0">
                <a:solidFill>
                  <a:schemeClr val="bg1"/>
                </a:solidFill>
              </a:rPr>
              <a:t>Protect</a:t>
            </a:r>
            <a:r>
              <a:rPr sz="4800" spc="-985" dirty="0">
                <a:solidFill>
                  <a:schemeClr val="bg1"/>
                </a:solidFill>
              </a:rPr>
              <a:t> </a:t>
            </a:r>
            <a:r>
              <a:rPr lang="en-US" sz="4800" spc="-985" dirty="0">
                <a:solidFill>
                  <a:schemeClr val="bg1"/>
                </a:solidFill>
              </a:rPr>
              <a:t>  </a:t>
            </a:r>
            <a:r>
              <a:rPr sz="4800" spc="35" dirty="0">
                <a:solidFill>
                  <a:schemeClr val="bg1"/>
                </a:solidFill>
              </a:rPr>
              <a:t>your</a:t>
            </a:r>
          </a:p>
          <a:p>
            <a:pPr marL="70485">
              <a:lnSpc>
                <a:spcPts val="8490"/>
              </a:lnSpc>
            </a:pPr>
            <a:r>
              <a:rPr sz="7200" dirty="0">
                <a:solidFill>
                  <a:srgbClr val="EB7B2F"/>
                </a:solidFill>
              </a:rPr>
              <a:t>home</a:t>
            </a:r>
            <a:r>
              <a:rPr sz="7200" spc="-1165" dirty="0">
                <a:solidFill>
                  <a:srgbClr val="EB7B2F"/>
                </a:solidFill>
              </a:rPr>
              <a:t> </a:t>
            </a:r>
            <a:r>
              <a:rPr sz="7200" spc="-35" dirty="0">
                <a:solidFill>
                  <a:srgbClr val="EB7B2F"/>
                </a:solidFill>
              </a:rPr>
              <a:t>or</a:t>
            </a:r>
            <a:r>
              <a:rPr sz="7200" spc="-1210" dirty="0">
                <a:solidFill>
                  <a:srgbClr val="EB7B2F"/>
                </a:solidFill>
              </a:rPr>
              <a:t> </a:t>
            </a:r>
            <a:r>
              <a:rPr sz="7200" spc="-55" dirty="0">
                <a:solidFill>
                  <a:srgbClr val="EB7B2F"/>
                </a:solidFill>
              </a:rPr>
              <a:t>business</a:t>
            </a:r>
            <a:endParaRPr sz="7200" dirty="0"/>
          </a:p>
        </p:txBody>
      </p:sp>
      <p:sp>
        <p:nvSpPr>
          <p:cNvPr id="6" name="object 6"/>
          <p:cNvSpPr/>
          <p:nvPr/>
        </p:nvSpPr>
        <p:spPr>
          <a:xfrm>
            <a:off x="3486911" y="2750832"/>
            <a:ext cx="5657215" cy="2933700"/>
          </a:xfrm>
          <a:custGeom>
            <a:avLst/>
            <a:gdLst/>
            <a:ahLst/>
            <a:cxnLst/>
            <a:rect l="l" t="t" r="r" b="b"/>
            <a:pathLst>
              <a:path w="5657215" h="2933700">
                <a:moveTo>
                  <a:pt x="5656961" y="0"/>
                </a:moveTo>
                <a:lnTo>
                  <a:pt x="0" y="0"/>
                </a:lnTo>
                <a:lnTo>
                  <a:pt x="0" y="2933674"/>
                </a:lnTo>
                <a:lnTo>
                  <a:pt x="5656961" y="2933674"/>
                </a:lnTo>
                <a:lnTo>
                  <a:pt x="5656961" y="0"/>
                </a:lnTo>
                <a:close/>
              </a:path>
            </a:pathLst>
          </a:custGeom>
          <a:solidFill>
            <a:srgbClr val="1F4390"/>
          </a:solidFill>
        </p:spPr>
        <p:txBody>
          <a:bodyPr wrap="square" lIns="0" tIns="0" rIns="0" bIns="0" rtlCol="0"/>
          <a:lstStyle/>
          <a:p>
            <a:endParaRPr/>
          </a:p>
        </p:txBody>
      </p:sp>
      <p:sp>
        <p:nvSpPr>
          <p:cNvPr id="7" name="object 7"/>
          <p:cNvSpPr txBox="1"/>
          <p:nvPr/>
        </p:nvSpPr>
        <p:spPr>
          <a:xfrm>
            <a:off x="3956738" y="4160879"/>
            <a:ext cx="91059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Arial"/>
                <a:cs typeface="Arial"/>
              </a:rPr>
              <a:t>of</a:t>
            </a:r>
            <a:r>
              <a:rPr sz="2100" spc="15" dirty="0">
                <a:solidFill>
                  <a:srgbClr val="FFFFFF"/>
                </a:solidFill>
                <a:latin typeface="Arial"/>
                <a:cs typeface="Arial"/>
              </a:rPr>
              <a:t> </a:t>
            </a:r>
            <a:r>
              <a:rPr sz="2100" spc="-10" dirty="0">
                <a:solidFill>
                  <a:srgbClr val="FFFFFF"/>
                </a:solidFill>
                <a:latin typeface="Arial"/>
                <a:cs typeface="Arial"/>
              </a:rPr>
              <a:t>walls</a:t>
            </a:r>
            <a:endParaRPr sz="2100">
              <a:latin typeface="Arial"/>
              <a:cs typeface="Arial"/>
            </a:endParaRPr>
          </a:p>
        </p:txBody>
      </p:sp>
      <p:sp>
        <p:nvSpPr>
          <p:cNvPr id="8" name="object 8"/>
          <p:cNvSpPr txBox="1"/>
          <p:nvPr/>
        </p:nvSpPr>
        <p:spPr>
          <a:xfrm>
            <a:off x="3668702" y="2850239"/>
            <a:ext cx="5074285" cy="2658110"/>
          </a:xfrm>
          <a:prstGeom prst="rect">
            <a:avLst/>
          </a:prstGeom>
        </p:spPr>
        <p:txBody>
          <a:bodyPr vert="horz" wrap="square" lIns="0" tIns="12700" rIns="0" bIns="0" rtlCol="0">
            <a:spAutoFit/>
          </a:bodyPr>
          <a:lstStyle/>
          <a:p>
            <a:pPr marL="300355" indent="-288290">
              <a:lnSpc>
                <a:spcPct val="100000"/>
              </a:lnSpc>
              <a:spcBef>
                <a:spcPts val="100"/>
              </a:spcBef>
              <a:buSzPct val="152380"/>
              <a:buChar char="•"/>
              <a:tabLst>
                <a:tab pos="300990" algn="l"/>
              </a:tabLst>
            </a:pPr>
            <a:r>
              <a:rPr sz="2100" dirty="0">
                <a:solidFill>
                  <a:srgbClr val="FFFFFF"/>
                </a:solidFill>
                <a:latin typeface="Arial"/>
                <a:cs typeface="Arial"/>
              </a:rPr>
              <a:t>Class</a:t>
            </a:r>
            <a:r>
              <a:rPr sz="2100" spc="-125" dirty="0">
                <a:solidFill>
                  <a:srgbClr val="FFFFFF"/>
                </a:solidFill>
                <a:latin typeface="Arial"/>
                <a:cs typeface="Arial"/>
              </a:rPr>
              <a:t> </a:t>
            </a:r>
            <a:r>
              <a:rPr sz="2100" dirty="0">
                <a:solidFill>
                  <a:srgbClr val="FFFFFF"/>
                </a:solidFill>
                <a:latin typeface="Arial"/>
                <a:cs typeface="Arial"/>
              </a:rPr>
              <a:t>A</a:t>
            </a:r>
            <a:r>
              <a:rPr sz="2100" spc="-75" dirty="0">
                <a:solidFill>
                  <a:srgbClr val="FFFFFF"/>
                </a:solidFill>
                <a:latin typeface="Arial"/>
                <a:cs typeface="Arial"/>
              </a:rPr>
              <a:t> </a:t>
            </a:r>
            <a:r>
              <a:rPr sz="2100" spc="-10" dirty="0">
                <a:solidFill>
                  <a:srgbClr val="FFFFFF"/>
                </a:solidFill>
                <a:latin typeface="Arial"/>
                <a:cs typeface="Arial"/>
              </a:rPr>
              <a:t>fire-</a:t>
            </a:r>
            <a:r>
              <a:rPr sz="2100" dirty="0">
                <a:solidFill>
                  <a:srgbClr val="FFFFFF"/>
                </a:solidFill>
                <a:latin typeface="Arial"/>
                <a:cs typeface="Arial"/>
              </a:rPr>
              <a:t>rated</a:t>
            </a:r>
            <a:r>
              <a:rPr sz="2100" spc="45" dirty="0">
                <a:solidFill>
                  <a:srgbClr val="FFFFFF"/>
                </a:solidFill>
                <a:latin typeface="Arial"/>
                <a:cs typeface="Arial"/>
              </a:rPr>
              <a:t> </a:t>
            </a:r>
            <a:r>
              <a:rPr sz="2100" spc="-20" dirty="0">
                <a:solidFill>
                  <a:srgbClr val="FFFFFF"/>
                </a:solidFill>
                <a:latin typeface="Arial"/>
                <a:cs typeface="Arial"/>
              </a:rPr>
              <a:t>roof</a:t>
            </a:r>
            <a:endParaRPr sz="2100">
              <a:latin typeface="Arial"/>
              <a:cs typeface="Arial"/>
            </a:endParaRPr>
          </a:p>
          <a:p>
            <a:pPr marL="300355" marR="149225" indent="-288290">
              <a:lnSpc>
                <a:spcPts val="2600"/>
              </a:lnSpc>
              <a:spcBef>
                <a:spcPts val="30"/>
              </a:spcBef>
              <a:buSzPct val="152380"/>
              <a:buChar char="•"/>
              <a:tabLst>
                <a:tab pos="300990" algn="l"/>
              </a:tabLst>
            </a:pPr>
            <a:r>
              <a:rPr sz="2100" spc="-10" dirty="0">
                <a:solidFill>
                  <a:srgbClr val="FFFFFF"/>
                </a:solidFill>
                <a:latin typeface="Arial"/>
                <a:cs typeface="Arial"/>
              </a:rPr>
              <a:t>5-</a:t>
            </a:r>
            <a:r>
              <a:rPr sz="2100" dirty="0">
                <a:solidFill>
                  <a:srgbClr val="FFFFFF"/>
                </a:solidFill>
                <a:latin typeface="Arial"/>
                <a:cs typeface="Arial"/>
              </a:rPr>
              <a:t>foot</a:t>
            </a:r>
            <a:r>
              <a:rPr sz="2100" spc="55" dirty="0">
                <a:solidFill>
                  <a:srgbClr val="FFFFFF"/>
                </a:solidFill>
                <a:latin typeface="Arial"/>
                <a:cs typeface="Arial"/>
              </a:rPr>
              <a:t> </a:t>
            </a:r>
            <a:r>
              <a:rPr sz="2100" spc="-10" dirty="0">
                <a:solidFill>
                  <a:srgbClr val="FFFFFF"/>
                </a:solidFill>
                <a:latin typeface="Arial"/>
                <a:cs typeface="Arial"/>
              </a:rPr>
              <a:t>ember-</a:t>
            </a:r>
            <a:r>
              <a:rPr sz="2100" dirty="0">
                <a:solidFill>
                  <a:srgbClr val="FFFFFF"/>
                </a:solidFill>
                <a:latin typeface="Arial"/>
                <a:cs typeface="Arial"/>
              </a:rPr>
              <a:t>resistant</a:t>
            </a:r>
            <a:r>
              <a:rPr sz="2100" spc="20" dirty="0">
                <a:solidFill>
                  <a:srgbClr val="FFFFFF"/>
                </a:solidFill>
                <a:latin typeface="Arial"/>
                <a:cs typeface="Arial"/>
              </a:rPr>
              <a:t> </a:t>
            </a:r>
            <a:r>
              <a:rPr sz="2100" dirty="0">
                <a:solidFill>
                  <a:srgbClr val="FFFFFF"/>
                </a:solidFill>
                <a:latin typeface="Arial"/>
                <a:cs typeface="Arial"/>
              </a:rPr>
              <a:t>zone</a:t>
            </a:r>
            <a:r>
              <a:rPr sz="2100" spc="35" dirty="0">
                <a:solidFill>
                  <a:srgbClr val="FFFFFF"/>
                </a:solidFill>
                <a:latin typeface="Arial"/>
                <a:cs typeface="Arial"/>
              </a:rPr>
              <a:t> </a:t>
            </a:r>
            <a:r>
              <a:rPr sz="2100" dirty="0">
                <a:solidFill>
                  <a:srgbClr val="FFFFFF"/>
                </a:solidFill>
                <a:latin typeface="Arial"/>
                <a:cs typeface="Arial"/>
              </a:rPr>
              <a:t>around</a:t>
            </a:r>
            <a:r>
              <a:rPr sz="2100" spc="50" dirty="0">
                <a:solidFill>
                  <a:srgbClr val="FFFFFF"/>
                </a:solidFill>
                <a:latin typeface="Arial"/>
                <a:cs typeface="Arial"/>
              </a:rPr>
              <a:t> </a:t>
            </a:r>
            <a:r>
              <a:rPr sz="2100" spc="-30" dirty="0">
                <a:solidFill>
                  <a:srgbClr val="FFFFFF"/>
                </a:solidFill>
                <a:latin typeface="Arial"/>
                <a:cs typeface="Arial"/>
              </a:rPr>
              <a:t>the </a:t>
            </a:r>
            <a:r>
              <a:rPr sz="2100" spc="-10" dirty="0">
                <a:solidFill>
                  <a:srgbClr val="FFFFFF"/>
                </a:solidFill>
                <a:latin typeface="Arial"/>
                <a:cs typeface="Arial"/>
              </a:rPr>
              <a:t>structure</a:t>
            </a:r>
            <a:endParaRPr sz="2100">
              <a:latin typeface="Arial"/>
              <a:cs typeface="Arial"/>
            </a:endParaRPr>
          </a:p>
          <a:p>
            <a:pPr marL="300355" indent="-288290">
              <a:lnSpc>
                <a:spcPct val="100000"/>
              </a:lnSpc>
              <a:spcBef>
                <a:spcPts val="50"/>
              </a:spcBef>
              <a:buSzPct val="152380"/>
              <a:buChar char="•"/>
              <a:tabLst>
                <a:tab pos="300990" algn="l"/>
              </a:tabLst>
            </a:pPr>
            <a:r>
              <a:rPr sz="2100" dirty="0">
                <a:solidFill>
                  <a:srgbClr val="FFFFFF"/>
                </a:solidFill>
                <a:latin typeface="Arial"/>
                <a:cs typeface="Arial"/>
              </a:rPr>
              <a:t>Noncombustible</a:t>
            </a:r>
            <a:r>
              <a:rPr sz="2100" spc="-60" dirty="0">
                <a:solidFill>
                  <a:srgbClr val="FFFFFF"/>
                </a:solidFill>
                <a:latin typeface="Arial"/>
                <a:cs typeface="Arial"/>
              </a:rPr>
              <a:t> </a:t>
            </a:r>
            <a:r>
              <a:rPr sz="2100" dirty="0">
                <a:solidFill>
                  <a:srgbClr val="FFFFFF"/>
                </a:solidFill>
                <a:latin typeface="Arial"/>
                <a:cs typeface="Arial"/>
              </a:rPr>
              <a:t>6</a:t>
            </a:r>
            <a:r>
              <a:rPr sz="2100" spc="30" dirty="0">
                <a:solidFill>
                  <a:srgbClr val="FFFFFF"/>
                </a:solidFill>
                <a:latin typeface="Arial"/>
                <a:cs typeface="Arial"/>
              </a:rPr>
              <a:t> </a:t>
            </a:r>
            <a:r>
              <a:rPr sz="2100" dirty="0">
                <a:solidFill>
                  <a:srgbClr val="FFFFFF"/>
                </a:solidFill>
                <a:latin typeface="Arial"/>
                <a:cs typeface="Arial"/>
              </a:rPr>
              <a:t>inches at</a:t>
            </a:r>
            <a:r>
              <a:rPr sz="2100" spc="20" dirty="0">
                <a:solidFill>
                  <a:srgbClr val="FFFFFF"/>
                </a:solidFill>
                <a:latin typeface="Arial"/>
                <a:cs typeface="Arial"/>
              </a:rPr>
              <a:t> </a:t>
            </a:r>
            <a:r>
              <a:rPr sz="2100" dirty="0">
                <a:solidFill>
                  <a:srgbClr val="FFFFFF"/>
                </a:solidFill>
                <a:latin typeface="Arial"/>
                <a:cs typeface="Arial"/>
              </a:rPr>
              <a:t>the</a:t>
            </a:r>
            <a:r>
              <a:rPr sz="2100" spc="30" dirty="0">
                <a:solidFill>
                  <a:srgbClr val="FFFFFF"/>
                </a:solidFill>
                <a:latin typeface="Arial"/>
                <a:cs typeface="Arial"/>
              </a:rPr>
              <a:t> </a:t>
            </a:r>
            <a:r>
              <a:rPr sz="2100" spc="-10" dirty="0">
                <a:solidFill>
                  <a:srgbClr val="FFFFFF"/>
                </a:solidFill>
                <a:latin typeface="Arial"/>
                <a:cs typeface="Arial"/>
              </a:rPr>
              <a:t>bottom</a:t>
            </a:r>
            <a:endParaRPr sz="2100">
              <a:latin typeface="Arial"/>
              <a:cs typeface="Arial"/>
            </a:endParaRPr>
          </a:p>
          <a:p>
            <a:pPr marL="300355" indent="-288290">
              <a:lnSpc>
                <a:spcPct val="100000"/>
              </a:lnSpc>
              <a:spcBef>
                <a:spcPts val="2625"/>
              </a:spcBef>
              <a:buSzPct val="152380"/>
              <a:buChar char="•"/>
              <a:tabLst>
                <a:tab pos="300990" algn="l"/>
              </a:tabLst>
            </a:pPr>
            <a:r>
              <a:rPr sz="2100" dirty="0">
                <a:solidFill>
                  <a:srgbClr val="FFFFFF"/>
                </a:solidFill>
                <a:latin typeface="Arial"/>
                <a:cs typeface="Arial"/>
              </a:rPr>
              <a:t>Ember-</a:t>
            </a:r>
            <a:r>
              <a:rPr sz="2100" spc="50" dirty="0">
                <a:solidFill>
                  <a:srgbClr val="FFFFFF"/>
                </a:solidFill>
                <a:latin typeface="Arial"/>
                <a:cs typeface="Arial"/>
              </a:rPr>
              <a:t> </a:t>
            </a:r>
            <a:r>
              <a:rPr sz="2100" dirty="0">
                <a:solidFill>
                  <a:srgbClr val="FFFFFF"/>
                </a:solidFill>
                <a:latin typeface="Arial"/>
                <a:cs typeface="Arial"/>
              </a:rPr>
              <a:t>and</a:t>
            </a:r>
            <a:r>
              <a:rPr sz="2100" spc="35" dirty="0">
                <a:solidFill>
                  <a:srgbClr val="FFFFFF"/>
                </a:solidFill>
                <a:latin typeface="Arial"/>
                <a:cs typeface="Arial"/>
              </a:rPr>
              <a:t> </a:t>
            </a:r>
            <a:r>
              <a:rPr sz="2100" spc="-10" dirty="0">
                <a:solidFill>
                  <a:srgbClr val="FFFFFF"/>
                </a:solidFill>
                <a:latin typeface="Arial"/>
                <a:cs typeface="Arial"/>
              </a:rPr>
              <a:t>fire-</a:t>
            </a:r>
            <a:r>
              <a:rPr sz="2100" dirty="0">
                <a:solidFill>
                  <a:srgbClr val="FFFFFF"/>
                </a:solidFill>
                <a:latin typeface="Arial"/>
                <a:cs typeface="Arial"/>
              </a:rPr>
              <a:t>resistant</a:t>
            </a:r>
            <a:r>
              <a:rPr sz="2100" spc="20" dirty="0">
                <a:solidFill>
                  <a:srgbClr val="FFFFFF"/>
                </a:solidFill>
                <a:latin typeface="Arial"/>
                <a:cs typeface="Arial"/>
              </a:rPr>
              <a:t> </a:t>
            </a:r>
            <a:r>
              <a:rPr sz="2100" spc="-10" dirty="0">
                <a:solidFill>
                  <a:srgbClr val="FFFFFF"/>
                </a:solidFill>
                <a:latin typeface="Arial"/>
                <a:cs typeface="Arial"/>
              </a:rPr>
              <a:t>vents</a:t>
            </a:r>
            <a:endParaRPr sz="2100">
              <a:latin typeface="Arial"/>
              <a:cs typeface="Arial"/>
            </a:endParaRPr>
          </a:p>
          <a:p>
            <a:pPr marL="300355" indent="-288290">
              <a:lnSpc>
                <a:spcPct val="100000"/>
              </a:lnSpc>
              <a:buSzPct val="152380"/>
              <a:buChar char="•"/>
              <a:tabLst>
                <a:tab pos="300990" algn="l"/>
              </a:tabLst>
            </a:pPr>
            <a:r>
              <a:rPr sz="2100" dirty="0">
                <a:solidFill>
                  <a:srgbClr val="FFFFFF"/>
                </a:solidFill>
                <a:latin typeface="Arial"/>
                <a:cs typeface="Arial"/>
              </a:rPr>
              <a:t>Double</a:t>
            </a:r>
            <a:r>
              <a:rPr sz="2100" spc="-30" dirty="0">
                <a:solidFill>
                  <a:srgbClr val="FFFFFF"/>
                </a:solidFill>
                <a:latin typeface="Arial"/>
                <a:cs typeface="Arial"/>
              </a:rPr>
              <a:t> </a:t>
            </a:r>
            <a:r>
              <a:rPr sz="2100" dirty="0">
                <a:solidFill>
                  <a:srgbClr val="FFFFFF"/>
                </a:solidFill>
                <a:latin typeface="Arial"/>
                <a:cs typeface="Arial"/>
              </a:rPr>
              <a:t>pane</a:t>
            </a:r>
            <a:r>
              <a:rPr sz="2100" spc="35" dirty="0">
                <a:solidFill>
                  <a:srgbClr val="FFFFFF"/>
                </a:solidFill>
                <a:latin typeface="Arial"/>
                <a:cs typeface="Arial"/>
              </a:rPr>
              <a:t> </a:t>
            </a:r>
            <a:r>
              <a:rPr sz="2100" dirty="0">
                <a:solidFill>
                  <a:srgbClr val="FFFFFF"/>
                </a:solidFill>
                <a:latin typeface="Arial"/>
                <a:cs typeface="Arial"/>
              </a:rPr>
              <a:t>windows</a:t>
            </a:r>
            <a:r>
              <a:rPr sz="2100" spc="-10" dirty="0">
                <a:solidFill>
                  <a:srgbClr val="FFFFFF"/>
                </a:solidFill>
                <a:latin typeface="Arial"/>
                <a:cs typeface="Arial"/>
              </a:rPr>
              <a:t> </a:t>
            </a:r>
            <a:r>
              <a:rPr sz="2100" dirty="0">
                <a:solidFill>
                  <a:srgbClr val="FFFFFF"/>
                </a:solidFill>
                <a:latin typeface="Arial"/>
                <a:cs typeface="Arial"/>
              </a:rPr>
              <a:t>or</a:t>
            </a:r>
            <a:r>
              <a:rPr sz="2100" spc="45" dirty="0">
                <a:solidFill>
                  <a:srgbClr val="FFFFFF"/>
                </a:solidFill>
                <a:latin typeface="Arial"/>
                <a:cs typeface="Arial"/>
              </a:rPr>
              <a:t> </a:t>
            </a:r>
            <a:r>
              <a:rPr sz="2100" dirty="0">
                <a:solidFill>
                  <a:srgbClr val="FFFFFF"/>
                </a:solidFill>
                <a:latin typeface="Arial"/>
                <a:cs typeface="Arial"/>
              </a:rPr>
              <a:t>added</a:t>
            </a:r>
            <a:r>
              <a:rPr sz="2100" spc="20" dirty="0">
                <a:solidFill>
                  <a:srgbClr val="FFFFFF"/>
                </a:solidFill>
                <a:latin typeface="Arial"/>
                <a:cs typeface="Arial"/>
              </a:rPr>
              <a:t> </a:t>
            </a:r>
            <a:r>
              <a:rPr sz="2100" spc="-10" dirty="0">
                <a:solidFill>
                  <a:srgbClr val="FFFFFF"/>
                </a:solidFill>
                <a:latin typeface="Arial"/>
                <a:cs typeface="Arial"/>
              </a:rPr>
              <a:t>shutters</a:t>
            </a:r>
            <a:endParaRPr sz="2100">
              <a:latin typeface="Arial"/>
              <a:cs typeface="Arial"/>
            </a:endParaRPr>
          </a:p>
          <a:p>
            <a:pPr marL="300355" indent="-288290">
              <a:lnSpc>
                <a:spcPct val="100000"/>
              </a:lnSpc>
              <a:buSzPct val="152380"/>
              <a:buChar char="•"/>
              <a:tabLst>
                <a:tab pos="300990" algn="l"/>
              </a:tabLst>
            </a:pPr>
            <a:r>
              <a:rPr sz="2100" dirty="0">
                <a:solidFill>
                  <a:srgbClr val="FFFFFF"/>
                </a:solidFill>
                <a:latin typeface="Arial"/>
                <a:cs typeface="Arial"/>
              </a:rPr>
              <a:t>Enclosed</a:t>
            </a:r>
            <a:r>
              <a:rPr sz="2100" spc="10" dirty="0">
                <a:solidFill>
                  <a:srgbClr val="FFFFFF"/>
                </a:solidFill>
                <a:latin typeface="Arial"/>
                <a:cs typeface="Arial"/>
              </a:rPr>
              <a:t> </a:t>
            </a:r>
            <a:r>
              <a:rPr sz="2100" spc="-10" dirty="0">
                <a:solidFill>
                  <a:srgbClr val="FFFFFF"/>
                </a:solidFill>
                <a:latin typeface="Arial"/>
                <a:cs typeface="Arial"/>
              </a:rPr>
              <a:t>eaves</a:t>
            </a:r>
            <a:endParaRPr sz="2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0" y="0"/>
              <a:ext cx="9140951" cy="6857999"/>
            </a:xfrm>
            <a:prstGeom prst="rect">
              <a:avLst/>
            </a:prstGeom>
          </p:spPr>
        </p:pic>
        <p:sp>
          <p:nvSpPr>
            <p:cNvPr id="4" name="object 4"/>
            <p:cNvSpPr/>
            <p:nvPr/>
          </p:nvSpPr>
          <p:spPr>
            <a:xfrm>
              <a:off x="0" y="469391"/>
              <a:ext cx="9144000" cy="3048000"/>
            </a:xfrm>
            <a:custGeom>
              <a:avLst/>
              <a:gdLst/>
              <a:ahLst/>
              <a:cxnLst/>
              <a:rect l="l" t="t" r="r" b="b"/>
              <a:pathLst>
                <a:path w="9144000" h="3048000">
                  <a:moveTo>
                    <a:pt x="9144000" y="0"/>
                  </a:moveTo>
                  <a:lnTo>
                    <a:pt x="0" y="0"/>
                  </a:lnTo>
                  <a:lnTo>
                    <a:pt x="0" y="3047987"/>
                  </a:lnTo>
                  <a:lnTo>
                    <a:pt x="9144000" y="3047987"/>
                  </a:lnTo>
                  <a:lnTo>
                    <a:pt x="9144000" y="0"/>
                  </a:lnTo>
                  <a:close/>
                </a:path>
              </a:pathLst>
            </a:custGeom>
            <a:solidFill>
              <a:srgbClr val="1F4390">
                <a:alpha val="36862"/>
              </a:srgbClr>
            </a:solidFill>
          </p:spPr>
          <p:txBody>
            <a:bodyPr wrap="square" lIns="0" tIns="0" rIns="0" bIns="0" rtlCol="0"/>
            <a:lstStyle/>
            <a:p>
              <a:endParaRPr/>
            </a:p>
          </p:txBody>
        </p:sp>
      </p:grpSp>
      <p:sp>
        <p:nvSpPr>
          <p:cNvPr id="5" name="object 5"/>
          <p:cNvSpPr txBox="1">
            <a:spLocks noGrp="1"/>
          </p:cNvSpPr>
          <p:nvPr>
            <p:ph type="title"/>
          </p:nvPr>
        </p:nvSpPr>
        <p:spPr>
          <a:xfrm>
            <a:off x="517847" y="397111"/>
            <a:ext cx="6510020" cy="2962349"/>
          </a:xfrm>
          <a:prstGeom prst="rect">
            <a:avLst/>
          </a:prstGeom>
        </p:spPr>
        <p:txBody>
          <a:bodyPr vert="horz" wrap="square" lIns="0" tIns="12700" rIns="0" bIns="0" rtlCol="0">
            <a:spAutoFit/>
          </a:bodyPr>
          <a:lstStyle/>
          <a:p>
            <a:pPr marL="12700">
              <a:lnSpc>
                <a:spcPts val="5665"/>
              </a:lnSpc>
              <a:spcBef>
                <a:spcPts val="100"/>
              </a:spcBef>
            </a:pPr>
            <a:r>
              <a:rPr sz="4800" spc="-145" dirty="0">
                <a:solidFill>
                  <a:schemeClr val="bg1"/>
                </a:solidFill>
              </a:rPr>
              <a:t>Protect</a:t>
            </a:r>
            <a:r>
              <a:rPr sz="4800" spc="-985" dirty="0">
                <a:solidFill>
                  <a:schemeClr val="bg1"/>
                </a:solidFill>
              </a:rPr>
              <a:t> </a:t>
            </a:r>
            <a:r>
              <a:rPr lang="en-US" sz="4800" spc="-985" dirty="0">
                <a:solidFill>
                  <a:schemeClr val="bg1"/>
                </a:solidFill>
              </a:rPr>
              <a:t>  </a:t>
            </a:r>
            <a:r>
              <a:rPr sz="4800" spc="-25" dirty="0">
                <a:solidFill>
                  <a:schemeClr val="bg1"/>
                </a:solidFill>
              </a:rPr>
              <a:t>the</a:t>
            </a:r>
          </a:p>
          <a:p>
            <a:pPr marL="12700" marR="5080">
              <a:lnSpc>
                <a:spcPts val="8590"/>
              </a:lnSpc>
              <a:spcBef>
                <a:spcPts val="50"/>
              </a:spcBef>
            </a:pPr>
            <a:r>
              <a:rPr sz="7200" spc="-10" dirty="0">
                <a:solidFill>
                  <a:srgbClr val="EB7B2F"/>
                </a:solidFill>
              </a:rPr>
              <a:t>immediate </a:t>
            </a:r>
            <a:r>
              <a:rPr sz="7200" spc="-25" dirty="0">
                <a:solidFill>
                  <a:srgbClr val="EB7B2F"/>
                </a:solidFill>
              </a:rPr>
              <a:t>surroundings</a:t>
            </a:r>
            <a:endParaRPr sz="7200" dirty="0"/>
          </a:p>
        </p:txBody>
      </p:sp>
      <p:sp>
        <p:nvSpPr>
          <p:cNvPr id="6" name="object 6"/>
          <p:cNvSpPr/>
          <p:nvPr/>
        </p:nvSpPr>
        <p:spPr>
          <a:xfrm>
            <a:off x="3486911" y="3982211"/>
            <a:ext cx="5657215" cy="2560320"/>
          </a:xfrm>
          <a:custGeom>
            <a:avLst/>
            <a:gdLst/>
            <a:ahLst/>
            <a:cxnLst/>
            <a:rect l="l" t="t" r="r" b="b"/>
            <a:pathLst>
              <a:path w="5657215" h="2560320">
                <a:moveTo>
                  <a:pt x="5656961" y="0"/>
                </a:moveTo>
                <a:lnTo>
                  <a:pt x="0" y="0"/>
                </a:lnTo>
                <a:lnTo>
                  <a:pt x="0" y="2560320"/>
                </a:lnTo>
                <a:lnTo>
                  <a:pt x="5656961" y="2560320"/>
                </a:lnTo>
                <a:lnTo>
                  <a:pt x="5656961" y="0"/>
                </a:lnTo>
                <a:close/>
              </a:path>
            </a:pathLst>
          </a:custGeom>
          <a:solidFill>
            <a:srgbClr val="1F4390"/>
          </a:solidFill>
        </p:spPr>
        <p:txBody>
          <a:bodyPr wrap="square" lIns="0" tIns="0" rIns="0" bIns="0" rtlCol="0"/>
          <a:lstStyle/>
          <a:p>
            <a:endParaRPr/>
          </a:p>
        </p:txBody>
      </p:sp>
      <p:sp>
        <p:nvSpPr>
          <p:cNvPr id="7" name="object 7"/>
          <p:cNvSpPr txBox="1"/>
          <p:nvPr/>
        </p:nvSpPr>
        <p:spPr>
          <a:xfrm>
            <a:off x="3882680" y="4429138"/>
            <a:ext cx="716915" cy="345440"/>
          </a:xfrm>
          <a:prstGeom prst="rect">
            <a:avLst/>
          </a:prstGeom>
        </p:spPr>
        <p:txBody>
          <a:bodyPr vert="horz" wrap="square" lIns="0" tIns="12700" rIns="0" bIns="0" rtlCol="0">
            <a:spAutoFit/>
          </a:bodyPr>
          <a:lstStyle/>
          <a:p>
            <a:pPr marL="12700">
              <a:lnSpc>
                <a:spcPct val="100000"/>
              </a:lnSpc>
              <a:spcBef>
                <a:spcPts val="100"/>
              </a:spcBef>
            </a:pPr>
            <a:r>
              <a:rPr sz="2100" spc="-10" dirty="0">
                <a:solidFill>
                  <a:srgbClr val="FFFFFF"/>
                </a:solidFill>
                <a:latin typeface="Arial"/>
                <a:cs typeface="Arial"/>
              </a:rPr>
              <a:t>decks</a:t>
            </a:r>
            <a:endParaRPr sz="2100">
              <a:latin typeface="Arial"/>
              <a:cs typeface="Arial"/>
            </a:endParaRPr>
          </a:p>
        </p:txBody>
      </p:sp>
      <p:sp>
        <p:nvSpPr>
          <p:cNvPr id="8" name="object 8"/>
          <p:cNvSpPr txBox="1"/>
          <p:nvPr/>
        </p:nvSpPr>
        <p:spPr>
          <a:xfrm>
            <a:off x="3594644" y="3984302"/>
            <a:ext cx="5292090" cy="2404745"/>
          </a:xfrm>
          <a:prstGeom prst="rect">
            <a:avLst/>
          </a:prstGeom>
        </p:spPr>
        <p:txBody>
          <a:bodyPr vert="horz" wrap="square" lIns="0" tIns="134620" rIns="0" bIns="0" rtlCol="0">
            <a:spAutoFit/>
          </a:bodyPr>
          <a:lstStyle/>
          <a:p>
            <a:pPr marL="300355" indent="-288290">
              <a:lnSpc>
                <a:spcPct val="100000"/>
              </a:lnSpc>
              <a:spcBef>
                <a:spcPts val="1060"/>
              </a:spcBef>
              <a:buSzPct val="152380"/>
              <a:buChar char="•"/>
              <a:tabLst>
                <a:tab pos="300990" algn="l"/>
              </a:tabLst>
            </a:pPr>
            <a:r>
              <a:rPr sz="2100" dirty="0">
                <a:solidFill>
                  <a:srgbClr val="FFFFFF"/>
                </a:solidFill>
                <a:latin typeface="Arial"/>
                <a:cs typeface="Arial"/>
              </a:rPr>
              <a:t>Cleared</a:t>
            </a:r>
            <a:r>
              <a:rPr sz="2100" spc="-5" dirty="0">
                <a:solidFill>
                  <a:srgbClr val="FFFFFF"/>
                </a:solidFill>
                <a:latin typeface="Arial"/>
                <a:cs typeface="Arial"/>
              </a:rPr>
              <a:t> </a:t>
            </a:r>
            <a:r>
              <a:rPr sz="2100" dirty="0">
                <a:solidFill>
                  <a:srgbClr val="FFFFFF"/>
                </a:solidFill>
                <a:latin typeface="Arial"/>
                <a:cs typeface="Arial"/>
              </a:rPr>
              <a:t>vegetation</a:t>
            </a:r>
            <a:r>
              <a:rPr sz="2100" spc="5" dirty="0">
                <a:solidFill>
                  <a:srgbClr val="FFFFFF"/>
                </a:solidFill>
                <a:latin typeface="Arial"/>
                <a:cs typeface="Arial"/>
              </a:rPr>
              <a:t> </a:t>
            </a:r>
            <a:r>
              <a:rPr sz="2100" dirty="0">
                <a:solidFill>
                  <a:srgbClr val="FFFFFF"/>
                </a:solidFill>
                <a:latin typeface="Arial"/>
                <a:cs typeface="Arial"/>
              </a:rPr>
              <a:t>and</a:t>
            </a:r>
            <a:r>
              <a:rPr sz="2100" spc="5" dirty="0">
                <a:solidFill>
                  <a:srgbClr val="FFFFFF"/>
                </a:solidFill>
                <a:latin typeface="Arial"/>
                <a:cs typeface="Arial"/>
              </a:rPr>
              <a:t> </a:t>
            </a:r>
            <a:r>
              <a:rPr sz="2100" dirty="0">
                <a:solidFill>
                  <a:srgbClr val="FFFFFF"/>
                </a:solidFill>
                <a:latin typeface="Arial"/>
                <a:cs typeface="Arial"/>
              </a:rPr>
              <a:t>debris</a:t>
            </a:r>
            <a:r>
              <a:rPr sz="2100" spc="25" dirty="0">
                <a:solidFill>
                  <a:srgbClr val="FFFFFF"/>
                </a:solidFill>
                <a:latin typeface="Arial"/>
                <a:cs typeface="Arial"/>
              </a:rPr>
              <a:t> </a:t>
            </a:r>
            <a:r>
              <a:rPr sz="2100" dirty="0">
                <a:solidFill>
                  <a:srgbClr val="FFFFFF"/>
                </a:solidFill>
                <a:latin typeface="Arial"/>
                <a:cs typeface="Arial"/>
              </a:rPr>
              <a:t>from</a:t>
            </a:r>
            <a:r>
              <a:rPr sz="2100" spc="35" dirty="0">
                <a:solidFill>
                  <a:srgbClr val="FFFFFF"/>
                </a:solidFill>
                <a:latin typeface="Arial"/>
                <a:cs typeface="Arial"/>
              </a:rPr>
              <a:t> </a:t>
            </a:r>
            <a:r>
              <a:rPr sz="2100" spc="-10" dirty="0">
                <a:solidFill>
                  <a:srgbClr val="FFFFFF"/>
                </a:solidFill>
                <a:latin typeface="Arial"/>
                <a:cs typeface="Arial"/>
              </a:rPr>
              <a:t>under</a:t>
            </a:r>
            <a:endParaRPr sz="2100">
              <a:latin typeface="Arial"/>
              <a:cs typeface="Arial"/>
            </a:endParaRPr>
          </a:p>
          <a:p>
            <a:pPr marL="300355" marR="217804" indent="-288290">
              <a:lnSpc>
                <a:spcPct val="100899"/>
              </a:lnSpc>
              <a:spcBef>
                <a:spcPts val="2545"/>
              </a:spcBef>
              <a:buSzPct val="152380"/>
              <a:buChar char="•"/>
              <a:tabLst>
                <a:tab pos="300990" algn="l"/>
              </a:tabLst>
            </a:pPr>
            <a:r>
              <a:rPr sz="2100" dirty="0">
                <a:solidFill>
                  <a:srgbClr val="FFFFFF"/>
                </a:solidFill>
                <a:latin typeface="Arial"/>
                <a:cs typeface="Arial"/>
              </a:rPr>
              <a:t>Move</a:t>
            </a:r>
            <a:r>
              <a:rPr sz="2100" spc="10" dirty="0">
                <a:solidFill>
                  <a:srgbClr val="FFFFFF"/>
                </a:solidFill>
                <a:latin typeface="Arial"/>
                <a:cs typeface="Arial"/>
              </a:rPr>
              <a:t> </a:t>
            </a:r>
            <a:r>
              <a:rPr sz="2100" dirty="0">
                <a:solidFill>
                  <a:srgbClr val="FFFFFF"/>
                </a:solidFill>
                <a:latin typeface="Arial"/>
                <a:cs typeface="Arial"/>
              </a:rPr>
              <a:t>sheds</a:t>
            </a:r>
            <a:r>
              <a:rPr sz="2100" spc="5" dirty="0">
                <a:solidFill>
                  <a:srgbClr val="FFFFFF"/>
                </a:solidFill>
                <a:latin typeface="Arial"/>
                <a:cs typeface="Arial"/>
              </a:rPr>
              <a:t> </a:t>
            </a:r>
            <a:r>
              <a:rPr sz="2100" dirty="0">
                <a:solidFill>
                  <a:srgbClr val="FFFFFF"/>
                </a:solidFill>
                <a:latin typeface="Arial"/>
                <a:cs typeface="Arial"/>
              </a:rPr>
              <a:t>and</a:t>
            </a:r>
            <a:r>
              <a:rPr sz="2100" spc="20" dirty="0">
                <a:solidFill>
                  <a:srgbClr val="FFFFFF"/>
                </a:solidFill>
                <a:latin typeface="Arial"/>
                <a:cs typeface="Arial"/>
              </a:rPr>
              <a:t> </a:t>
            </a:r>
            <a:r>
              <a:rPr sz="2100" dirty="0">
                <a:solidFill>
                  <a:srgbClr val="FFFFFF"/>
                </a:solidFill>
                <a:latin typeface="Arial"/>
                <a:cs typeface="Arial"/>
              </a:rPr>
              <a:t>outbuildings</a:t>
            </a:r>
            <a:r>
              <a:rPr sz="2100" spc="-20" dirty="0">
                <a:solidFill>
                  <a:srgbClr val="FFFFFF"/>
                </a:solidFill>
                <a:latin typeface="Arial"/>
                <a:cs typeface="Arial"/>
              </a:rPr>
              <a:t> </a:t>
            </a:r>
            <a:r>
              <a:rPr sz="2100" dirty="0">
                <a:solidFill>
                  <a:srgbClr val="FFFFFF"/>
                </a:solidFill>
                <a:latin typeface="Arial"/>
                <a:cs typeface="Arial"/>
              </a:rPr>
              <a:t>at</a:t>
            </a:r>
            <a:r>
              <a:rPr sz="2100" spc="25" dirty="0">
                <a:solidFill>
                  <a:srgbClr val="FFFFFF"/>
                </a:solidFill>
                <a:latin typeface="Arial"/>
                <a:cs typeface="Arial"/>
              </a:rPr>
              <a:t> </a:t>
            </a:r>
            <a:r>
              <a:rPr sz="2100" dirty="0">
                <a:solidFill>
                  <a:srgbClr val="FFFFFF"/>
                </a:solidFill>
                <a:latin typeface="Arial"/>
                <a:cs typeface="Arial"/>
              </a:rPr>
              <a:t>least</a:t>
            </a:r>
            <a:r>
              <a:rPr sz="2100" spc="10" dirty="0">
                <a:solidFill>
                  <a:srgbClr val="FFFFFF"/>
                </a:solidFill>
                <a:latin typeface="Arial"/>
                <a:cs typeface="Arial"/>
              </a:rPr>
              <a:t> </a:t>
            </a:r>
            <a:r>
              <a:rPr sz="2100" spc="-25" dirty="0">
                <a:solidFill>
                  <a:srgbClr val="FFFFFF"/>
                </a:solidFill>
                <a:latin typeface="Arial"/>
                <a:cs typeface="Arial"/>
              </a:rPr>
              <a:t>30 </a:t>
            </a:r>
            <a:r>
              <a:rPr sz="2100" dirty="0">
                <a:solidFill>
                  <a:srgbClr val="FFFFFF"/>
                </a:solidFill>
                <a:latin typeface="Arial"/>
                <a:cs typeface="Arial"/>
              </a:rPr>
              <a:t>feet </a:t>
            </a:r>
            <a:r>
              <a:rPr sz="2100" spc="-20" dirty="0">
                <a:solidFill>
                  <a:srgbClr val="FFFFFF"/>
                </a:solidFill>
                <a:latin typeface="Arial"/>
                <a:cs typeface="Arial"/>
              </a:rPr>
              <a:t>away</a:t>
            </a:r>
            <a:endParaRPr sz="2100">
              <a:latin typeface="Arial"/>
              <a:cs typeface="Arial"/>
            </a:endParaRPr>
          </a:p>
          <a:p>
            <a:pPr marL="300990" marR="5080" indent="-288925">
              <a:lnSpc>
                <a:spcPct val="97800"/>
              </a:lnSpc>
              <a:spcBef>
                <a:spcPts val="225"/>
              </a:spcBef>
              <a:buSzPct val="152380"/>
              <a:buChar char="•"/>
              <a:tabLst>
                <a:tab pos="300990" algn="l"/>
              </a:tabLst>
            </a:pPr>
            <a:r>
              <a:rPr sz="2100" dirty="0">
                <a:solidFill>
                  <a:srgbClr val="FFFFFF"/>
                </a:solidFill>
                <a:latin typeface="Arial"/>
                <a:cs typeface="Arial"/>
              </a:rPr>
              <a:t>Trim trees</a:t>
            </a:r>
            <a:r>
              <a:rPr sz="2100" spc="-5" dirty="0">
                <a:solidFill>
                  <a:srgbClr val="FFFFFF"/>
                </a:solidFill>
                <a:latin typeface="Arial"/>
                <a:cs typeface="Arial"/>
              </a:rPr>
              <a:t> </a:t>
            </a:r>
            <a:r>
              <a:rPr sz="2100" dirty="0">
                <a:solidFill>
                  <a:srgbClr val="FFFFFF"/>
                </a:solidFill>
                <a:latin typeface="Arial"/>
                <a:cs typeface="Arial"/>
              </a:rPr>
              <a:t>and remove</a:t>
            </a:r>
            <a:r>
              <a:rPr sz="2100" spc="10" dirty="0">
                <a:solidFill>
                  <a:srgbClr val="FFFFFF"/>
                </a:solidFill>
                <a:latin typeface="Arial"/>
                <a:cs typeface="Arial"/>
              </a:rPr>
              <a:t> </a:t>
            </a:r>
            <a:r>
              <a:rPr sz="2100" dirty="0">
                <a:solidFill>
                  <a:srgbClr val="FFFFFF"/>
                </a:solidFill>
                <a:latin typeface="Arial"/>
                <a:cs typeface="Arial"/>
              </a:rPr>
              <a:t>brush</a:t>
            </a:r>
            <a:r>
              <a:rPr sz="2100" spc="5" dirty="0">
                <a:solidFill>
                  <a:srgbClr val="FFFFFF"/>
                </a:solidFill>
                <a:latin typeface="Arial"/>
                <a:cs typeface="Arial"/>
              </a:rPr>
              <a:t> </a:t>
            </a:r>
            <a:r>
              <a:rPr sz="2100" spc="-25" dirty="0">
                <a:solidFill>
                  <a:srgbClr val="FFFFFF"/>
                </a:solidFill>
                <a:latin typeface="Arial"/>
                <a:cs typeface="Arial"/>
              </a:rPr>
              <a:t>in </a:t>
            </a:r>
            <a:r>
              <a:rPr sz="2100" dirty="0">
                <a:solidFill>
                  <a:srgbClr val="FFFFFF"/>
                </a:solidFill>
                <a:latin typeface="Arial"/>
                <a:cs typeface="Arial"/>
              </a:rPr>
              <a:t>compliance</a:t>
            </a:r>
            <a:r>
              <a:rPr sz="2100" spc="-30" dirty="0">
                <a:solidFill>
                  <a:srgbClr val="FFFFFF"/>
                </a:solidFill>
                <a:latin typeface="Arial"/>
                <a:cs typeface="Arial"/>
              </a:rPr>
              <a:t> </a:t>
            </a:r>
            <a:r>
              <a:rPr sz="2100" dirty="0">
                <a:solidFill>
                  <a:srgbClr val="FFFFFF"/>
                </a:solidFill>
                <a:latin typeface="Arial"/>
                <a:cs typeface="Arial"/>
              </a:rPr>
              <a:t>with</a:t>
            </a:r>
            <a:r>
              <a:rPr sz="2100" spc="20" dirty="0">
                <a:solidFill>
                  <a:srgbClr val="FFFFFF"/>
                </a:solidFill>
                <a:latin typeface="Arial"/>
                <a:cs typeface="Arial"/>
              </a:rPr>
              <a:t> </a:t>
            </a:r>
            <a:r>
              <a:rPr sz="2100" dirty="0">
                <a:solidFill>
                  <a:srgbClr val="FFFFFF"/>
                </a:solidFill>
                <a:latin typeface="Arial"/>
                <a:cs typeface="Arial"/>
              </a:rPr>
              <a:t>state</a:t>
            </a:r>
            <a:r>
              <a:rPr sz="2100" spc="15" dirty="0">
                <a:solidFill>
                  <a:srgbClr val="FFFFFF"/>
                </a:solidFill>
                <a:latin typeface="Arial"/>
                <a:cs typeface="Arial"/>
              </a:rPr>
              <a:t> </a:t>
            </a:r>
            <a:r>
              <a:rPr sz="2100" dirty="0">
                <a:solidFill>
                  <a:srgbClr val="FFFFFF"/>
                </a:solidFill>
                <a:latin typeface="Arial"/>
                <a:cs typeface="Arial"/>
              </a:rPr>
              <a:t>and</a:t>
            </a:r>
            <a:r>
              <a:rPr sz="2100" spc="30" dirty="0">
                <a:solidFill>
                  <a:srgbClr val="FFFFFF"/>
                </a:solidFill>
                <a:latin typeface="Arial"/>
                <a:cs typeface="Arial"/>
              </a:rPr>
              <a:t> </a:t>
            </a:r>
            <a:r>
              <a:rPr sz="2100" dirty="0">
                <a:solidFill>
                  <a:srgbClr val="FFFFFF"/>
                </a:solidFill>
                <a:latin typeface="Arial"/>
                <a:cs typeface="Arial"/>
              </a:rPr>
              <a:t>local</a:t>
            </a:r>
            <a:r>
              <a:rPr sz="2100" spc="10" dirty="0">
                <a:solidFill>
                  <a:srgbClr val="FFFFFF"/>
                </a:solidFill>
                <a:latin typeface="Arial"/>
                <a:cs typeface="Arial"/>
              </a:rPr>
              <a:t> </a:t>
            </a:r>
            <a:r>
              <a:rPr sz="2100" spc="-20" dirty="0">
                <a:solidFill>
                  <a:srgbClr val="FFFFFF"/>
                </a:solidFill>
                <a:latin typeface="Arial"/>
                <a:cs typeface="Arial"/>
              </a:rPr>
              <a:t>defensible </a:t>
            </a:r>
            <a:r>
              <a:rPr sz="2100" dirty="0">
                <a:solidFill>
                  <a:srgbClr val="FFFFFF"/>
                </a:solidFill>
                <a:latin typeface="Arial"/>
                <a:cs typeface="Arial"/>
              </a:rPr>
              <a:t>space</a:t>
            </a:r>
            <a:r>
              <a:rPr sz="2100" spc="15" dirty="0">
                <a:solidFill>
                  <a:srgbClr val="FFFFFF"/>
                </a:solidFill>
                <a:latin typeface="Arial"/>
                <a:cs typeface="Arial"/>
              </a:rPr>
              <a:t> </a:t>
            </a:r>
            <a:r>
              <a:rPr sz="2100" spc="-20" dirty="0">
                <a:solidFill>
                  <a:srgbClr val="FFFFFF"/>
                </a:solidFill>
                <a:latin typeface="Arial"/>
                <a:cs typeface="Arial"/>
              </a:rPr>
              <a:t>laws</a:t>
            </a:r>
            <a:endParaRPr sz="21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355c03-56ab-459a-874b-26d3a6315ea6" xsi:nil="true"/>
    <lcf76f155ced4ddcb4097134ff3c332f xmlns="880a4d30-9cc4-4657-a5d0-9aede83265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51C2B2F299254D8F3312CEB671BD55" ma:contentTypeVersion="11" ma:contentTypeDescription="Create a new document." ma:contentTypeScope="" ma:versionID="3b29679bf67adee3756d5d97fb9a8aeb">
  <xsd:schema xmlns:xsd="http://www.w3.org/2001/XMLSchema" xmlns:xs="http://www.w3.org/2001/XMLSchema" xmlns:p="http://schemas.microsoft.com/office/2006/metadata/properties" xmlns:ns2="880a4d30-9cc4-4657-a5d0-9aede83265ee" xmlns:ns3="f3355c03-56ab-459a-874b-26d3a6315ea6" targetNamespace="http://schemas.microsoft.com/office/2006/metadata/properties" ma:root="true" ma:fieldsID="c55ecd52cc3b9e0f0abc5783470f07a2" ns2:_="" ns3:_="">
    <xsd:import namespace="880a4d30-9cc4-4657-a5d0-9aede83265ee"/>
    <xsd:import namespace="f3355c03-56ab-459a-874b-26d3a6315e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0a4d30-9cc4-4657-a5d0-9aede8326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9a7a655-6497-4733-8d30-66111b92e0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55c03-56ab-459a-874b-26d3a6315e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8a0301a-236f-4068-92b5-6f59ab61cca7}" ma:internalName="TaxCatchAll" ma:showField="CatchAllData" ma:web="f3355c03-56ab-459a-874b-26d3a6315e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60106-C2CA-43A7-B34F-574C1566654E}">
  <ds:schemaRefs>
    <ds:schemaRef ds:uri="http://purl.org/dc/terms/"/>
    <ds:schemaRef ds:uri="http://purl.org/dc/dcmitype/"/>
    <ds:schemaRef ds:uri="http://schemas.microsoft.com/office/2006/metadata/properties"/>
    <ds:schemaRef ds:uri="http://purl.org/dc/elements/1.1/"/>
    <ds:schemaRef ds:uri="f3355c03-56ab-459a-874b-26d3a6315ea6"/>
    <ds:schemaRef ds:uri="http://schemas.microsoft.com/office/infopath/2007/PartnerControls"/>
    <ds:schemaRef ds:uri="http://schemas.microsoft.com/office/2006/documentManagement/types"/>
    <ds:schemaRef ds:uri="http://schemas.openxmlformats.org/package/2006/metadata/core-properties"/>
    <ds:schemaRef ds:uri="880a4d30-9cc4-4657-a5d0-9aede83265ee"/>
    <ds:schemaRef ds:uri="http://www.w3.org/XML/1998/namespace"/>
  </ds:schemaRefs>
</ds:datastoreItem>
</file>

<file path=customXml/itemProps2.xml><?xml version="1.0" encoding="utf-8"?>
<ds:datastoreItem xmlns:ds="http://schemas.openxmlformats.org/officeDocument/2006/customXml" ds:itemID="{095D1645-5A53-41D1-9083-50E917C88BD2}">
  <ds:schemaRefs>
    <ds:schemaRef ds:uri="http://schemas.microsoft.com/sharepoint/v3/contenttype/forms"/>
  </ds:schemaRefs>
</ds:datastoreItem>
</file>

<file path=customXml/itemProps3.xml><?xml version="1.0" encoding="utf-8"?>
<ds:datastoreItem xmlns:ds="http://schemas.openxmlformats.org/officeDocument/2006/customXml" ds:itemID="{9F89D562-2829-43D8-8521-398DF454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0a4d30-9cc4-4657-a5d0-9aede83265ee"/>
    <ds:schemaRef ds:uri="f3355c03-56ab-459a-874b-26d3a6315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16436</TotalTime>
  <Words>1154</Words>
  <Application>Microsoft Office PowerPoint</Application>
  <PresentationFormat>On-screen Show (4:3)</PresentationFormat>
  <Paragraphs>190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Georgia</vt:lpstr>
      <vt:lpstr>Segoe UI Black</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your home or business</vt:lpstr>
      <vt:lpstr>Protect   the immediate surroundings</vt:lpstr>
      <vt:lpstr>Protect the whole  community</vt:lpstr>
      <vt:lpstr>PowerPoint Presentation</vt:lpstr>
      <vt:lpstr>PowerPoint Presentation</vt:lpstr>
      <vt:lpstr>PowerPoint Presentation</vt:lpstr>
      <vt:lpstr>PowerPoint Presentation</vt:lpstr>
      <vt:lpstr>PowerPoint Presentation</vt:lpstr>
    </vt:vector>
  </TitlesOfParts>
  <Company>Department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Jayne</dc:creator>
  <cp:lastModifiedBy>Juarez, Julia</cp:lastModifiedBy>
  <cp:revision>301</cp:revision>
  <dcterms:created xsi:type="dcterms:W3CDTF">2023-04-17T22:37:03Z</dcterms:created>
  <dcterms:modified xsi:type="dcterms:W3CDTF">2024-12-06T23:23:45Z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2023-04-14T00:00:00Z</vt:filetime>
  </property>
  <property fmtid="{D5CDD505-2E9C-101B-9397-08002B2CF9AE}" pid="3" name="Creator">
    <vt:lpwstr>Acrobat PDFMaker 23 for PowerPoint</vt:lpwstr>
  </property>
  <property fmtid="{D5CDD505-2E9C-101B-9397-08002B2CF9AE}" pid="4" name="LastSaved">
    <vt:filetime>2023-04-17T00:00:00Z</vt:filetime>
  </property>
  <property fmtid="{D5CDD505-2E9C-101B-9397-08002B2CF9AE}" pid="5" name="Producer">
    <vt:lpwstr>Adobe PDF Library 23.1.175</vt:lpwstr>
  </property>
  <property fmtid="{D5CDD505-2E9C-101B-9397-08002B2CF9AE}" pid="6" name="ContentTypeId">
    <vt:lpwstr>0x0101002751C2B2F299254D8F3312CEB671BD55</vt:lpwstr>
  </property>
  <property fmtid="{D5CDD505-2E9C-101B-9397-08002B2CF9AE}" pid="7" name="MediaServiceImageTags">
    <vt:lpwstr/>
  </property>
</Properties>
</file>